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2"/>
  </p:sldMasterIdLst>
  <p:notesMasterIdLst>
    <p:notesMasterId r:id="rId34"/>
  </p:notesMasterIdLst>
  <p:handoutMasterIdLst>
    <p:handoutMasterId r:id="rId35"/>
  </p:handoutMasterIdLst>
  <p:sldIdLst>
    <p:sldId id="274" r:id="rId3"/>
    <p:sldId id="276" r:id="rId4"/>
    <p:sldId id="403" r:id="rId5"/>
    <p:sldId id="462" r:id="rId6"/>
    <p:sldId id="469" r:id="rId7"/>
    <p:sldId id="470" r:id="rId8"/>
    <p:sldId id="467" r:id="rId9"/>
    <p:sldId id="468" r:id="rId10"/>
    <p:sldId id="471" r:id="rId11"/>
    <p:sldId id="472" r:id="rId12"/>
    <p:sldId id="440" r:id="rId13"/>
    <p:sldId id="442" r:id="rId14"/>
    <p:sldId id="473" r:id="rId15"/>
    <p:sldId id="445" r:id="rId16"/>
    <p:sldId id="474" r:id="rId17"/>
    <p:sldId id="448" r:id="rId18"/>
    <p:sldId id="475" r:id="rId19"/>
    <p:sldId id="476" r:id="rId20"/>
    <p:sldId id="478" r:id="rId21"/>
    <p:sldId id="438" r:id="rId22"/>
    <p:sldId id="479" r:id="rId23"/>
    <p:sldId id="480" r:id="rId24"/>
    <p:sldId id="455" r:id="rId25"/>
    <p:sldId id="481" r:id="rId26"/>
    <p:sldId id="482" r:id="rId27"/>
    <p:sldId id="459" r:id="rId28"/>
    <p:sldId id="461" r:id="rId29"/>
    <p:sldId id="349" r:id="rId30"/>
    <p:sldId id="483" r:id="rId31"/>
    <p:sldId id="484" r:id="rId32"/>
    <p:sldId id="393" r:id="rId33"/>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09A2BE3-2D0E-4BDF-9E7B-B5B14B6C6981}">
          <p14:sldIdLst>
            <p14:sldId id="274"/>
            <p14:sldId id="276"/>
            <p14:sldId id="403"/>
          </p14:sldIdLst>
        </p14:section>
        <p14:section name="Overview" id="{92322017-615D-49B5-B244-BF48D5518603}">
          <p14:sldIdLst>
            <p14:sldId id="462"/>
            <p14:sldId id="469"/>
            <p14:sldId id="470"/>
            <p14:sldId id="467"/>
            <p14:sldId id="468"/>
          </p14:sldIdLst>
        </p14:section>
        <p14:section name="Database Engine" id="{813DF7E2-74AB-4E3A-9B46-2566DC216237}">
          <p14:sldIdLst>
            <p14:sldId id="471"/>
            <p14:sldId id="472"/>
            <p14:sldId id="440"/>
            <p14:sldId id="442"/>
            <p14:sldId id="473"/>
            <p14:sldId id="445"/>
            <p14:sldId id="474"/>
            <p14:sldId id="448"/>
          </p14:sldIdLst>
        </p14:section>
        <p14:section name="Database Relationships" id="{E091B124-099C-4C56-B59F-ECF8C553BAEE}">
          <p14:sldIdLst>
            <p14:sldId id="475"/>
            <p14:sldId id="476"/>
            <p14:sldId id="478"/>
            <p14:sldId id="438"/>
          </p14:sldIdLst>
        </p14:section>
        <p14:section name="Programmability" id="{BD60B6E9-85E7-49E8-9F66-AE28A5DD5D66}">
          <p14:sldIdLst>
            <p14:sldId id="479"/>
            <p14:sldId id="480"/>
            <p14:sldId id="455"/>
            <p14:sldId id="481"/>
            <p14:sldId id="482"/>
            <p14:sldId id="459"/>
            <p14:sldId id="461"/>
          </p14:sldIdLst>
        </p14:section>
        <p14:section name="Conclusion" id="{10E03AB1-9AA8-4E86-9A64-D741901E50A2}">
          <p14:sldIdLst>
            <p14:sldId id="349"/>
            <p14:sldId id="483"/>
            <p14:sldId id="484"/>
            <p14:sldId id="393"/>
          </p14:sldIdLst>
        </p14:section>
      </p14:sectionLst>
    </p:ex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F3BE60"/>
    <a:srgbClr val="FF0000"/>
    <a:srgbClr val="464848"/>
    <a:srgbClr val="CFD1D1"/>
    <a:srgbClr val="3BABFF"/>
    <a:srgbClr val="005828"/>
    <a:srgbClr val="003760"/>
    <a:srgbClr val="0070C0"/>
    <a:srgbClr val="C6C0AA"/>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873" autoAdjust="0"/>
    <p:restoredTop sz="70290" autoAdjust="0"/>
  </p:normalViewPr>
  <p:slideViewPr>
    <p:cSldViewPr>
      <p:cViewPr varScale="1">
        <p:scale>
          <a:sx n="74" d="100"/>
          <a:sy n="74" d="100"/>
        </p:scale>
        <p:origin x="462" y="60"/>
      </p:cViewPr>
      <p:guideLst>
        <p:guide orient="horz" pos="2160"/>
        <p:guide pos="3839"/>
      </p:guideLst>
    </p:cSldViewPr>
  </p:slideViewPr>
  <p:outlineViewPr>
    <p:cViewPr>
      <p:scale>
        <a:sx n="33" d="100"/>
        <a:sy n="33" d="100"/>
      </p:scale>
      <p:origin x="0" y="-6192"/>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4" d="100"/>
          <a:sy n="64" d="100"/>
        </p:scale>
        <p:origin x="259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1/16/2017</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1/16/2017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6" name="Slide Number Placeholder 5"/>
          <p:cNvSpPr>
            <a:spLocks noGrp="1"/>
          </p:cNvSpPr>
          <p:nvPr>
            <p:ph type="sldNum" sz="quarter" idx="11"/>
          </p:nvPr>
        </p:nvSpPr>
        <p:spPr/>
        <p:txBody>
          <a:bodyPr/>
          <a:lstStyle/>
          <a:p>
            <a:fld id="{3EBA5BD7-F043-4D1B-AA17-CD412FC534DE}" type="slidenum">
              <a:rPr lang="en-US" smtClean="0"/>
              <a:pPr/>
              <a:t>1</a:t>
            </a:fld>
            <a:endParaRPr lang="en-US" dirty="0"/>
          </a:p>
        </p:txBody>
      </p:sp>
    </p:spTree>
    <p:extLst>
      <p:ext uri="{BB962C8B-B14F-4D97-AF65-F5344CB8AC3E}">
        <p14:creationId xmlns:p14="http://schemas.microsoft.com/office/powerpoint/2010/main" val="914151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30</a:t>
            </a:fld>
            <a:endParaRPr lang="en-US" dirty="0"/>
          </a:p>
        </p:txBody>
      </p:sp>
    </p:spTree>
    <p:extLst>
      <p:ext uri="{BB962C8B-B14F-4D97-AF65-F5344CB8AC3E}">
        <p14:creationId xmlns:p14="http://schemas.microsoft.com/office/powerpoint/2010/main" val="3650164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31</a:t>
            </a:fld>
            <a:endParaRPr lang="en-US" dirty="0"/>
          </a:p>
        </p:txBody>
      </p:sp>
    </p:spTree>
    <p:extLst>
      <p:ext uri="{BB962C8B-B14F-4D97-AF65-F5344CB8AC3E}">
        <p14:creationId xmlns:p14="http://schemas.microsoft.com/office/powerpoint/2010/main" val="3762762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
        <p:nvSpPr>
          <p:cNvPr id="2" name="Footer Placeholder 1"/>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3" name="Slide Number Placeholder 2"/>
          <p:cNvSpPr>
            <a:spLocks noGrp="1"/>
          </p:cNvSpPr>
          <p:nvPr>
            <p:ph type="sldNum" sz="quarter" idx="11"/>
          </p:nvPr>
        </p:nvSpPr>
        <p:spPr/>
        <p:txBody>
          <a:bodyPr/>
          <a:lstStyle/>
          <a:p>
            <a:fld id="{3EBA5BD7-F043-4D1B-AA17-CD412FC534DE}" type="slidenum">
              <a:rPr lang="en-US" smtClean="0"/>
              <a:pPr/>
              <a:t>2</a:t>
            </a:fld>
            <a:endParaRPr lang="en-US" dirty="0"/>
          </a:p>
        </p:txBody>
      </p:sp>
    </p:spTree>
    <p:extLst>
      <p:ext uri="{BB962C8B-B14F-4D97-AF65-F5344CB8AC3E}">
        <p14:creationId xmlns:p14="http://schemas.microsoft.com/office/powerpoint/2010/main" val="1134749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table is the</a:t>
            </a:r>
            <a:r>
              <a:rPr lang="en-US" baseline="0" dirty="0"/>
              <a:t> main unit of data storage. It has rows, columns and cells. Cells contain stored data. Each column has a data type. Types can be VARCHAR(String), INT, DATE etc.</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14</a:t>
            </a:fld>
            <a:endParaRPr lang="en-US" dirty="0"/>
          </a:p>
        </p:txBody>
      </p:sp>
    </p:spTree>
    <p:extLst>
      <p:ext uri="{BB962C8B-B14F-4D97-AF65-F5344CB8AC3E}">
        <p14:creationId xmlns:p14="http://schemas.microsoft.com/office/powerpoint/2010/main" val="3936576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Databases are Client-Server platforms. Whenever</a:t>
            </a:r>
            <a:r>
              <a:rPr lang="en-US" baseline="0" dirty="0"/>
              <a:t> the client sends a request it is received by the server through TCP/IP protocol. Requests create tasks which are handled by the thread pool of the database. Threads are in status idle and wait until a task appears. When a task shows up the execution begins. Firstly, the engine creates the execution plan. It says how the query is going to be executed. If there is an existing plan for the query it is used from the cache and no new execution plan generation happens. On the next step, the query checks whether it is in the data cache. It can appear in the data cache if it has been previously executed . If no data is found in the data cache then the data is retrieved from the database itself. Finally, the results are returned through TCP/IP to the client and the thread is released to idle state.</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16</a:t>
            </a:fld>
            <a:endParaRPr lang="en-US" dirty="0"/>
          </a:p>
        </p:txBody>
      </p:sp>
    </p:spTree>
    <p:extLst>
      <p:ext uri="{BB962C8B-B14F-4D97-AF65-F5344CB8AC3E}">
        <p14:creationId xmlns:p14="http://schemas.microsoft.com/office/powerpoint/2010/main" val="201818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Views are objects</a:t>
            </a:r>
            <a:r>
              <a:rPr lang="en-US" baseline="0" dirty="0"/>
              <a:t> that show portion of the data. For example, we may show only 3 column even though the table has 9.</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23</a:t>
            </a:fld>
            <a:endParaRPr lang="en-US" dirty="0"/>
          </a:p>
        </p:txBody>
      </p:sp>
    </p:spTree>
    <p:extLst>
      <p:ext uri="{BB962C8B-B14F-4D97-AF65-F5344CB8AC3E}">
        <p14:creationId xmlns:p14="http://schemas.microsoft.com/office/powerpoint/2010/main" val="1234712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 resemble return methods in programming. They execute some logic and return a result of some</a:t>
            </a:r>
            <a:r>
              <a:rPr lang="en-US" baseline="0" dirty="0"/>
              <a:t> data type.</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26</a:t>
            </a:fld>
            <a:endParaRPr lang="en-US" dirty="0"/>
          </a:p>
        </p:txBody>
      </p:sp>
    </p:spTree>
    <p:extLst>
      <p:ext uri="{BB962C8B-B14F-4D97-AF65-F5344CB8AC3E}">
        <p14:creationId xmlns:p14="http://schemas.microsoft.com/office/powerpoint/2010/main" val="746160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Triggers are procedures which are bound to</a:t>
            </a:r>
            <a:r>
              <a:rPr lang="en-US" baseline="0" dirty="0"/>
              <a:t> a table. They track if an Insert, Update or Delete statements is executed and then they trigger some logic. For example, if you delete a record in a table the trigger will catch the event and may log the deleted record in another table. </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27</a:t>
            </a:fld>
            <a:endParaRPr lang="en-US" dirty="0"/>
          </a:p>
        </p:txBody>
      </p:sp>
    </p:spTree>
    <p:extLst>
      <p:ext uri="{BB962C8B-B14F-4D97-AF65-F5344CB8AC3E}">
        <p14:creationId xmlns:p14="http://schemas.microsoft.com/office/powerpoint/2010/main" val="3033670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28</a:t>
            </a:fld>
            <a:endParaRPr lang="en-US" dirty="0"/>
          </a:p>
        </p:txBody>
      </p:sp>
    </p:spTree>
    <p:extLst>
      <p:ext uri="{BB962C8B-B14F-4D97-AF65-F5344CB8AC3E}">
        <p14:creationId xmlns:p14="http://schemas.microsoft.com/office/powerpoint/2010/main" val="9049617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solidFill>
                  <a:prstClr val="black"/>
                </a:solidFill>
              </a:rPr>
              <a:t>© Software University Foundation – </a:t>
            </a:r>
            <a:r>
              <a:rPr lang="en-US" sz="1000" u="sng">
                <a:solidFill>
                  <a:prstClr val="black"/>
                </a:solidFill>
                <a:hlinkClick r:id="rId3"/>
              </a:rPr>
              <a:t>http://softuni.org</a:t>
            </a:r>
            <a:endParaRPr lang="en-US" sz="1000">
              <a:solidFill>
                <a:prstClr val="black"/>
              </a:solidFill>
            </a:endParaRPr>
          </a:p>
          <a:p>
            <a:r>
              <a:rPr lang="en-US" sz="100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a:solidFill>
                  <a:prstClr val="black"/>
                </a:solidFill>
              </a:rPr>
              <a:t>license.</a:t>
            </a:r>
            <a:endParaRPr lang="en-US" sz="1000"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11542537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judge.softuni.bg/" TargetMode="External"/><Relationship Id="rId3" Type="http://schemas.openxmlformats.org/officeDocument/2006/relationships/image" Target="../media/image6.png"/><Relationship Id="rId7" Type="http://schemas.openxmlformats.org/officeDocument/2006/relationships/hyperlink" Target="http://forum.softuni.bg/" TargetMode="External"/><Relationship Id="rId12" Type="http://schemas.openxmlformats.org/officeDocument/2006/relationships/hyperlink" Target="http://www.introprogramming.info/" TargetMode="External"/><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hyperlink" Target="http://www.nakov.com/" TargetMode="External"/><Relationship Id="rId11" Type="http://schemas.openxmlformats.org/officeDocument/2006/relationships/hyperlink" Target="http://www.youtube.com/SoftwareUniversity" TargetMode="External"/><Relationship Id="rId5" Type="http://schemas.openxmlformats.org/officeDocument/2006/relationships/hyperlink" Target="http://softuni.org/" TargetMode="External"/><Relationship Id="rId10" Type="http://schemas.openxmlformats.org/officeDocument/2006/relationships/hyperlink" Target="https://twitter.com/softunibg" TargetMode="External"/><Relationship Id="rId4" Type="http://schemas.openxmlformats.org/officeDocument/2006/relationships/hyperlink" Target="http://softuni.bg/" TargetMode="External"/><Relationship Id="rId9" Type="http://schemas.openxmlformats.org/officeDocument/2006/relationships/hyperlink" Target="https://www.facebook.com/SoftwareUniversity"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1847488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1/16/2017</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Slide Title</a:t>
            </a:r>
            <a:endParaRPr dirty="0"/>
          </a:p>
        </p:txBody>
      </p:sp>
      <p:pic>
        <p:nvPicPr>
          <p:cNvPr id="1026" name="Picture 2"/>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406769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813" y="4953000"/>
            <a:ext cx="10363200" cy="820600"/>
          </a:xfrm>
        </p:spPr>
        <p:txBody>
          <a:bodyPr wrap="square"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912813" y="5754968"/>
            <a:ext cx="10363200" cy="719034"/>
          </a:xfrm>
        </p:spPr>
        <p:txBody>
          <a:bodyPr wrap="square"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pic>
        <p:nvPicPr>
          <p:cNvPr id="9" name="Picture 2"/>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616330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a:t>Course Web Site</a:t>
            </a:r>
          </a:p>
        </p:txBody>
      </p:sp>
      <p:pic>
        <p:nvPicPr>
          <p:cNvPr id="55" name="Picture 5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838412" y="261000"/>
            <a:ext cx="2050131" cy="670675"/>
          </a:xfrm>
          <a:prstGeom prst="rect">
            <a:avLst/>
          </a:prstGeom>
        </p:spPr>
      </p:pic>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Presentation Title</a:t>
            </a:r>
            <a:endParaRPr dirty="0"/>
          </a:p>
        </p:txBody>
      </p:sp>
      <p:sp>
        <p:nvSpPr>
          <p:cNvPr id="2" name="TextBox 1">
            <a:hlinkClick r:id="rId4"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a:solidFill>
                  <a:srgbClr val="603A14"/>
                </a:solidFill>
              </a:rPr>
              <a:t>?</a:t>
            </a:r>
          </a:p>
        </p:txBody>
      </p:sp>
      <p:sp>
        <p:nvSpPr>
          <p:cNvPr id="27" name="TextBox 26">
            <a:hlinkClick r:id="rId5"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a:solidFill>
                  <a:srgbClr val="603A14"/>
                </a:solidFill>
              </a:rPr>
              <a:t>?</a:t>
            </a:r>
          </a:p>
        </p:txBody>
      </p:sp>
      <p:sp>
        <p:nvSpPr>
          <p:cNvPr id="51" name="TextBox 50">
            <a:hlinkClick r:id="rId6"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a:solidFill>
                  <a:srgbClr val="603A14"/>
                </a:solidFill>
              </a:rPr>
              <a:t>?</a:t>
            </a:r>
          </a:p>
        </p:txBody>
      </p:sp>
      <p:sp>
        <p:nvSpPr>
          <p:cNvPr id="52" name="TextBox 51">
            <a:hlinkClick r:id="rId7"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a:solidFill>
                  <a:srgbClr val="603A14"/>
                </a:solidFill>
              </a:rPr>
              <a:t>?</a:t>
            </a:r>
          </a:p>
        </p:txBody>
      </p:sp>
      <p:sp>
        <p:nvSpPr>
          <p:cNvPr id="53" name="TextBox 52">
            <a:hlinkClick r:id="rId8"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a:solidFill>
                  <a:srgbClr val="603A14"/>
                </a:solidFill>
              </a:rPr>
              <a:t>?</a:t>
            </a:r>
          </a:p>
        </p:txBody>
      </p:sp>
      <p:sp>
        <p:nvSpPr>
          <p:cNvPr id="54" name="TextBox 53">
            <a:hlinkClick r:id="rId9"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sz="2400" b="1" dirty="0">
                <a:solidFill>
                  <a:srgbClr val="603A14"/>
                </a:solidFill>
              </a:rPr>
              <a:t>?</a:t>
            </a:r>
          </a:p>
        </p:txBody>
      </p:sp>
      <p:sp>
        <p:nvSpPr>
          <p:cNvPr id="56" name="TextBox 55">
            <a:hlinkClick r:id="rId10"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a:solidFill>
                  <a:srgbClr val="603A14"/>
                </a:solidFill>
              </a:rPr>
              <a:t>?</a:t>
            </a:r>
          </a:p>
        </p:txBody>
      </p:sp>
      <p:sp>
        <p:nvSpPr>
          <p:cNvPr id="57" name="TextBox 56">
            <a:hlinkClick r:id="rId11"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a:solidFill>
                  <a:srgbClr val="603A14"/>
                </a:solidFill>
              </a:rPr>
              <a:t>?</a:t>
            </a:r>
          </a:p>
        </p:txBody>
      </p:sp>
      <p:sp>
        <p:nvSpPr>
          <p:cNvPr id="58" name="TextBox 57">
            <a:hlinkClick r:id="rId12"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a:solidFill>
                  <a:srgbClr val="603A14"/>
                </a:solidFill>
              </a:rPr>
              <a:t>?</a:t>
            </a:r>
          </a:p>
        </p:txBody>
      </p:sp>
      <p:sp>
        <p:nvSpPr>
          <p:cNvPr id="17" name="Rectangle 16"/>
          <p:cNvSpPr/>
          <p:nvPr userDrawn="1"/>
        </p:nvSpPr>
        <p:spPr>
          <a:xfrm rot="20967018">
            <a:off x="52437" y="3176455"/>
            <a:ext cx="7313295"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10000" b="1" kern="1200" noProof="0" dirty="0">
                <a:solidFill>
                  <a:srgbClr val="F3BE60"/>
                </a:solidFill>
                <a:latin typeface="+mj-lt"/>
                <a:ea typeface="+mj-ea"/>
                <a:cs typeface="+mj-cs"/>
              </a:rPr>
              <a:t>Questions?</a:t>
            </a:r>
            <a:endParaRPr lang="en-US" sz="100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Tree>
    <p:extLst>
      <p:ext uri="{BB962C8B-B14F-4D97-AF65-F5344CB8AC3E}">
        <p14:creationId xmlns:p14="http://schemas.microsoft.com/office/powerpoint/2010/main" val="258879962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1/16/2017</a:t>
            </a:fld>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 id="2147483672" r:id="rId5"/>
  </p:sldLayoutIdLst>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http://softuni.org/" TargetMode="External"/><Relationship Id="rId3" Type="http://schemas.openxmlformats.org/officeDocument/2006/relationships/hyperlink" Target="http://softuni.bg/" TargetMode="External"/><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0.png"/><Relationship Id="rId4" Type="http://schemas.openxmlformats.org/officeDocument/2006/relationships/hyperlink" Target="http://creativecommons.org/licenses/by-nc-sa/4.0/" TargetMode="Externa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hyperlink" Target="https://www.microsoft.com/en-us/sql-server/sql-server-editions-express"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martit.bg/" TargetMode="External"/><Relationship Id="rId13" Type="http://schemas.openxmlformats.org/officeDocument/2006/relationships/image" Target="../media/image32.png"/><Relationship Id="rId18" Type="http://schemas.openxmlformats.org/officeDocument/2006/relationships/hyperlink" Target="http://www.superhosting.bg/" TargetMode="External"/><Relationship Id="rId3" Type="http://schemas.openxmlformats.org/officeDocument/2006/relationships/hyperlink" Target="https://softuni.bg/courses/" TargetMode="External"/><Relationship Id="rId21" Type="http://schemas.openxmlformats.org/officeDocument/2006/relationships/image" Target="../media/image36.png"/><Relationship Id="rId7" Type="http://schemas.openxmlformats.org/officeDocument/2006/relationships/image" Target="../media/image29.png"/><Relationship Id="rId12" Type="http://schemas.openxmlformats.org/officeDocument/2006/relationships/hyperlink" Target="http://www.indeavr.com/" TargetMode="External"/><Relationship Id="rId17" Type="http://schemas.openxmlformats.org/officeDocument/2006/relationships/image" Target="../media/image34.png"/><Relationship Id="rId2" Type="http://schemas.openxmlformats.org/officeDocument/2006/relationships/notesSlide" Target="../notesSlides/notesSlide9.xml"/><Relationship Id="rId16" Type="http://schemas.openxmlformats.org/officeDocument/2006/relationships/hyperlink" Target="http://netpeak.bg/" TargetMode="External"/><Relationship Id="rId20" Type="http://schemas.openxmlformats.org/officeDocument/2006/relationships/hyperlink" Target="http://www.telenor.bg/" TargetMode="External"/><Relationship Id="rId1" Type="http://schemas.openxmlformats.org/officeDocument/2006/relationships/slideLayout" Target="../slideLayouts/slideLayout5.xml"/><Relationship Id="rId6" Type="http://schemas.openxmlformats.org/officeDocument/2006/relationships/hyperlink" Target="http://xs-software.com/" TargetMode="External"/><Relationship Id="rId11" Type="http://schemas.openxmlformats.org/officeDocument/2006/relationships/image" Target="../media/image31.png"/><Relationship Id="rId5" Type="http://schemas.openxmlformats.org/officeDocument/2006/relationships/image" Target="../media/image28.png"/><Relationship Id="rId15" Type="http://schemas.openxmlformats.org/officeDocument/2006/relationships/image" Target="../media/image33.png"/><Relationship Id="rId10" Type="http://schemas.openxmlformats.org/officeDocument/2006/relationships/hyperlink" Target="http://www.softwaregroup-bg.com/" TargetMode="External"/><Relationship Id="rId19" Type="http://schemas.openxmlformats.org/officeDocument/2006/relationships/image" Target="../media/image35.png"/><Relationship Id="rId4" Type="http://schemas.openxmlformats.org/officeDocument/2006/relationships/hyperlink" Target="http://www.luxoft.com/" TargetMode="External"/><Relationship Id="rId9" Type="http://schemas.openxmlformats.org/officeDocument/2006/relationships/image" Target="../media/image30.png"/><Relationship Id="rId14" Type="http://schemas.openxmlformats.org/officeDocument/2006/relationships/hyperlink" Target="http://www.infragistics.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creativecommons.org/licenses/by-nc-sa/3.0/deed.en_US" TargetMode="External"/><Relationship Id="rId5" Type="http://schemas.openxmlformats.org/officeDocument/2006/relationships/hyperlink" Target="http://telerikacademy.com/Courses/Courses/Details/185" TargetMode="External"/><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oftuni.org/" TargetMode="External"/><Relationship Id="rId7" Type="http://schemas.openxmlformats.org/officeDocument/2006/relationships/image" Target="../media/image37.png"/><Relationship Id="rId12"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hyperlink" Target="http://forum.softuni.bg/" TargetMode="External"/><Relationship Id="rId11" Type="http://schemas.openxmlformats.org/officeDocument/2006/relationships/image" Target="../media/image39.png"/><Relationship Id="rId5" Type="http://schemas.openxmlformats.org/officeDocument/2006/relationships/hyperlink" Target="https://www.facebook.com/SoftwareUniversity" TargetMode="External"/><Relationship Id="rId10" Type="http://schemas.openxmlformats.org/officeDocument/2006/relationships/image" Target="../media/image38.png"/><Relationship Id="rId4" Type="http://schemas.openxmlformats.org/officeDocument/2006/relationships/hyperlink" Target="http://softuni.bg/" TargetMode="External"/><Relationship Id="rId9" Type="http://schemas.openxmlformats.org/officeDocument/2006/relationships/hyperlink" Target="http://www.facebook.com/SoftwareUniversity"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579812" y="457200"/>
            <a:ext cx="7910299" cy="1476352"/>
          </a:xfrm>
        </p:spPr>
        <p:txBody>
          <a:bodyPr/>
          <a:lstStyle/>
          <a:p>
            <a:r>
              <a:rPr lang="en-US" dirty="0"/>
              <a:t>Introduction to Databases</a:t>
            </a:r>
          </a:p>
        </p:txBody>
      </p:sp>
      <p:sp>
        <p:nvSpPr>
          <p:cNvPr id="6" name="Subtitle 5"/>
          <p:cNvSpPr>
            <a:spLocks noGrp="1"/>
          </p:cNvSpPr>
          <p:nvPr>
            <p:ph type="subTitle" idx="1"/>
          </p:nvPr>
        </p:nvSpPr>
        <p:spPr>
          <a:xfrm>
            <a:off x="3579812" y="1965299"/>
            <a:ext cx="7910299" cy="1311301"/>
          </a:xfrm>
        </p:spPr>
        <p:txBody>
          <a:bodyPr>
            <a:normAutofit/>
          </a:bodyPr>
          <a:lstStyle/>
          <a:p>
            <a:r>
              <a:rPr lang="en-US" dirty="0"/>
              <a:t>How do RDBMS work?</a:t>
            </a:r>
          </a:p>
          <a:p>
            <a:endParaRPr lang="en-US" dirty="0"/>
          </a:p>
        </p:txBody>
      </p:sp>
      <p:sp>
        <p:nvSpPr>
          <p:cNvPr id="7" name="Text Placeholder 6"/>
          <p:cNvSpPr>
            <a:spLocks noGrp="1"/>
          </p:cNvSpPr>
          <p:nvPr>
            <p:ph type="body" sz="quarter" idx="10"/>
          </p:nvPr>
        </p:nvSpPr>
        <p:spPr>
          <a:xfrm>
            <a:off x="684212" y="4410539"/>
            <a:ext cx="3187613" cy="525135"/>
          </a:xfrm>
        </p:spPr>
        <p:txBody>
          <a:bodyPr/>
          <a:lstStyle/>
          <a:p>
            <a:r>
              <a:rPr lang="en-US" dirty="0"/>
              <a:t>Viktor Kostadinov</a:t>
            </a:r>
          </a:p>
        </p:txBody>
      </p:sp>
      <p:sp>
        <p:nvSpPr>
          <p:cNvPr id="8" name="Text Placeholder 7"/>
          <p:cNvSpPr>
            <a:spLocks noGrp="1"/>
          </p:cNvSpPr>
          <p:nvPr>
            <p:ph type="body" sz="quarter" idx="13"/>
          </p:nvPr>
        </p:nvSpPr>
        <p:spPr>
          <a:xfrm>
            <a:off x="684213" y="4880438"/>
            <a:ext cx="3187614" cy="444343"/>
          </a:xfrm>
        </p:spPr>
        <p:txBody>
          <a:bodyPr/>
          <a:lstStyle/>
          <a:p>
            <a:r>
              <a:rPr lang="en-US" dirty="0"/>
              <a:t>Technical Trainer</a:t>
            </a:r>
          </a:p>
        </p:txBody>
      </p:sp>
      <p:sp>
        <p:nvSpPr>
          <p:cNvPr id="11" name="Text Placeholder 10"/>
          <p:cNvSpPr>
            <a:spLocks noGrp="1"/>
          </p:cNvSpPr>
          <p:nvPr>
            <p:ph type="body" sz="quarter" idx="17"/>
          </p:nvPr>
        </p:nvSpPr>
        <p:spPr>
          <a:xfrm>
            <a:off x="684212" y="5641061"/>
            <a:ext cx="3187613" cy="363552"/>
          </a:xfrm>
        </p:spPr>
        <p:txBody>
          <a:bodyPr/>
          <a:lstStyle/>
          <a:p>
            <a:r>
              <a:rPr lang="en-US" dirty="0"/>
              <a:t>Software University</a:t>
            </a:r>
          </a:p>
        </p:txBody>
      </p:sp>
      <p:sp>
        <p:nvSpPr>
          <p:cNvPr id="12" name="Text Placeholder 11"/>
          <p:cNvSpPr>
            <a:spLocks noGrp="1"/>
          </p:cNvSpPr>
          <p:nvPr>
            <p:ph type="body" sz="quarter" idx="18"/>
          </p:nvPr>
        </p:nvSpPr>
        <p:spPr>
          <a:xfrm>
            <a:off x="684212" y="5982223"/>
            <a:ext cx="3187613" cy="331235"/>
          </a:xfrm>
        </p:spPr>
        <p:txBody>
          <a:bodyPr/>
          <a:lstStyle/>
          <a:p>
            <a:r>
              <a:rPr lang="en-US" dirty="0">
                <a:hlinkClick r:id="rId3"/>
              </a:rPr>
              <a:t>http://softuni.bg</a:t>
            </a:r>
            <a:endParaRPr lang="en-US" dirty="0"/>
          </a:p>
        </p:txBody>
      </p:sp>
      <p:pic>
        <p:nvPicPr>
          <p:cNvPr id="1028" name="Picture 4" title="CC-BY-NC-SA License">
            <a:hlinkClick r:id="rId4" tooltip="This work is licensed under the &quot;Creative Commons Attribution-NonCommercial-ShareAlike 4.0 International&quot; license"/>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45783" y="3219091"/>
            <a:ext cx="2175525" cy="761165"/>
          </a:xfrm>
          <a:prstGeom prst="roundRect">
            <a:avLst>
              <a:gd name="adj" fmla="val 3940"/>
            </a:avLst>
          </a:prstGeom>
          <a:solidFill>
            <a:srgbClr val="231F20">
              <a:alpha val="50000"/>
            </a:srgbClr>
          </a:solidFill>
          <a:ln>
            <a:solidFill>
              <a:schemeClr val="accent1">
                <a:lumMod val="75000"/>
                <a:alpha val="50000"/>
              </a:schemeClr>
            </a:solidFill>
          </a:ln>
          <a:extLst/>
        </p:spPr>
      </p:pic>
      <p:pic>
        <p:nvPicPr>
          <p:cNvPr id="3" name="Picture Placeholder 2"/>
          <p:cNvPicPr>
            <a:picLocks noGrp="1" noChangeAspect="1"/>
          </p:cNvPicPr>
          <p:nvPr>
            <p:ph type="pic" sz="quarter" idx="16"/>
          </p:nvPr>
        </p:nvPicPr>
        <p:blipFill rotWithShape="1">
          <a:blip r:embed="rId6" cstate="print">
            <a:extLst>
              <a:ext uri="{28A0092B-C50C-407E-A947-70E740481C1C}">
                <a14:useLocalDpi xmlns:a14="http://schemas.microsoft.com/office/drawing/2010/main" val="0"/>
              </a:ext>
            </a:extLst>
          </a:blip>
          <a:srcRect l="-50417" t="-1115" r="-4533" b="1115"/>
          <a:stretch/>
        </p:blipFill>
        <p:spPr>
          <a:xfrm>
            <a:off x="6767513" y="3124200"/>
            <a:ext cx="4722812" cy="3048000"/>
          </a:xfrm>
        </p:spPr>
      </p:pic>
      <p:pic>
        <p:nvPicPr>
          <p:cNvPr id="13" name="Picture 12" descr="http://softuni.bg" title="SoftUni Code Wizard"/>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3579812" y="3968769"/>
            <a:ext cx="2133598" cy="2341486"/>
          </a:xfrm>
          <a:prstGeom prst="rect">
            <a:avLst/>
          </a:prstGeom>
        </p:spPr>
      </p:pic>
      <p:sp>
        <p:nvSpPr>
          <p:cNvPr id="15" name="TextBox 14"/>
          <p:cNvSpPr txBox="1"/>
          <p:nvPr/>
        </p:nvSpPr>
        <p:spPr>
          <a:xfrm rot="576164">
            <a:off x="5402897" y="3806198"/>
            <a:ext cx="922239" cy="722955"/>
          </a:xfrm>
          <a:prstGeom prst="rect">
            <a:avLst/>
          </a:prstGeom>
          <a:noFill/>
        </p:spPr>
        <p:txBody>
          <a:bodyPr wrap="none" rtlCol="0">
            <a:spAutoFit/>
          </a:bodyPr>
          <a:lstStyle/>
          <a:p>
            <a:pPr algn="ctr">
              <a:lnSpc>
                <a:spcPct val="85000"/>
              </a:lnSpc>
            </a:pPr>
            <a:r>
              <a:rPr lang="en-US" b="1" spc="50" dirty="0">
                <a:ln w="9525" cmpd="sng">
                  <a:solidFill>
                    <a:srgbClr val="FFA72A"/>
                  </a:solidFill>
                  <a:prstDash val="solid"/>
                </a:ln>
                <a:solidFill>
                  <a:srgbClr val="FFF0D9"/>
                </a:solidFill>
                <a:effectLst>
                  <a:glow rad="38100">
                    <a:schemeClr val="accent1">
                      <a:alpha val="40000"/>
                    </a:schemeClr>
                  </a:glow>
                </a:effectLst>
              </a:rPr>
              <a:t>Intro</a:t>
            </a:r>
          </a:p>
          <a:p>
            <a:pPr algn="ctr">
              <a:lnSpc>
                <a:spcPct val="85000"/>
              </a:lnSpc>
            </a:pPr>
            <a:r>
              <a:rPr lang="en-US" b="1" spc="50" dirty="0">
                <a:ln w="9525" cmpd="sng">
                  <a:solidFill>
                    <a:srgbClr val="FFA72A"/>
                  </a:solidFill>
                  <a:prstDash val="solid"/>
                </a:ln>
                <a:solidFill>
                  <a:srgbClr val="FFF0D9"/>
                </a:solidFill>
                <a:effectLst>
                  <a:glow rad="38100">
                    <a:schemeClr val="accent1">
                      <a:alpha val="40000"/>
                    </a:schemeClr>
                  </a:glow>
                </a:effectLst>
              </a:rPr>
              <a:t>to DB</a:t>
            </a:r>
          </a:p>
        </p:txBody>
      </p:sp>
      <p:pic>
        <p:nvPicPr>
          <p:cNvPr id="17" name="Picture 16" descr="http://softuni.org" title="Software University Foundation">
            <a:hlinkClick r:id="rId8" tooltip="Software University Foundation"/>
          </p:cNvPr>
          <p:cNvPicPr>
            <a:picLocks noChangeAspect="1"/>
          </p:cNvPicPr>
          <p:nvPr/>
        </p:nvPicPr>
        <p:blipFill rotWithShape="1">
          <a:blip r:embed="rId9" cstate="print">
            <a:extLst>
              <a:ext uri="{28A0092B-C50C-407E-A947-70E740481C1C}">
                <a14:useLocalDpi xmlns:a14="http://schemas.microsoft.com/office/drawing/2010/main"/>
              </a:ext>
            </a:extLst>
          </a:blip>
          <a:srcRect l="-5359" t="-15226" r="-5359" b="-15226"/>
          <a:stretch/>
        </p:blipFill>
        <p:spPr>
          <a:xfrm>
            <a:off x="745783" y="2057400"/>
            <a:ext cx="2175525" cy="838552"/>
          </a:xfrm>
          <a:prstGeom prst="roundRect">
            <a:avLst>
              <a:gd name="adj" fmla="val 3940"/>
            </a:avLst>
          </a:prstGeom>
          <a:solidFill>
            <a:srgbClr val="231F20">
              <a:alpha val="50000"/>
            </a:srgbClr>
          </a:solidFill>
          <a:ln>
            <a:solidFill>
              <a:schemeClr val="accent1">
                <a:lumMod val="75000"/>
                <a:alpha val="40000"/>
              </a:schemeClr>
            </a:solidFill>
          </a:ln>
        </p:spPr>
      </p:pic>
      <p:pic>
        <p:nvPicPr>
          <p:cNvPr id="4" name="Picture 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618379">
            <a:off x="6536649" y="4133835"/>
            <a:ext cx="3134069" cy="2381892"/>
          </a:xfrm>
          <a:prstGeom prst="rect">
            <a:avLst/>
          </a:prstGeom>
        </p:spPr>
      </p:pic>
    </p:spTree>
    <p:extLst>
      <p:ext uri="{BB962C8B-B14F-4D97-AF65-F5344CB8AC3E}">
        <p14:creationId xmlns:p14="http://schemas.microsoft.com/office/powerpoint/2010/main" val="3215379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10</a:t>
            </a:fld>
            <a:endParaRPr lang="en-US" dirty="0"/>
          </a:p>
        </p:txBody>
      </p:sp>
      <p:sp>
        <p:nvSpPr>
          <p:cNvPr id="32" name="Content Placeholder 31"/>
          <p:cNvSpPr>
            <a:spLocks noGrp="1"/>
          </p:cNvSpPr>
          <p:nvPr>
            <p:ph idx="1"/>
          </p:nvPr>
        </p:nvSpPr>
        <p:spPr/>
        <p:txBody>
          <a:bodyPr/>
          <a:lstStyle/>
          <a:p>
            <a:r>
              <a:rPr lang="en-US" dirty="0"/>
              <a:t>SQL Server uses the Client-Server Model</a:t>
            </a:r>
          </a:p>
        </p:txBody>
      </p:sp>
      <p:sp>
        <p:nvSpPr>
          <p:cNvPr id="4" name="Title 3"/>
          <p:cNvSpPr>
            <a:spLocks noGrp="1"/>
          </p:cNvSpPr>
          <p:nvPr>
            <p:ph type="title"/>
          </p:nvPr>
        </p:nvSpPr>
        <p:spPr/>
        <p:txBody>
          <a:bodyPr/>
          <a:lstStyle/>
          <a:p>
            <a:r>
              <a:rPr lang="en-US" dirty="0"/>
              <a:t>Database Engine Flow</a:t>
            </a:r>
          </a:p>
        </p:txBody>
      </p:sp>
      <p:grpSp>
        <p:nvGrpSpPr>
          <p:cNvPr id="28" name="Group 27"/>
          <p:cNvGrpSpPr/>
          <p:nvPr/>
        </p:nvGrpSpPr>
        <p:grpSpPr>
          <a:xfrm>
            <a:off x="465945" y="2349179"/>
            <a:ext cx="2646334" cy="3288702"/>
            <a:chOff x="628678" y="2121498"/>
            <a:chExt cx="2646334" cy="3288702"/>
          </a:xfrm>
        </p:grpSpPr>
        <p:sp>
          <p:nvSpPr>
            <p:cNvPr id="25" name="Rectangle: Rounded Corners 24"/>
            <p:cNvSpPr/>
            <p:nvPr/>
          </p:nvSpPr>
          <p:spPr>
            <a:xfrm>
              <a:off x="628678" y="2121498"/>
              <a:ext cx="2646334" cy="3288702"/>
            </a:xfrm>
            <a:prstGeom prst="roundRect">
              <a:avLst>
                <a:gd name="adj" fmla="val 5385"/>
              </a:avLst>
            </a:prstGeom>
            <a:noFill/>
            <a:ln w="57150">
              <a:solidFill>
                <a:srgbClr val="F3CD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b="1" dirty="0">
                  <a:solidFill>
                    <a:srgbClr val="FBEEDC"/>
                  </a:solidFill>
                  <a:effectLst>
                    <a:outerShdw blurRad="38100" dist="38100" dir="2700000" algn="tl">
                      <a:srgbClr val="000000">
                        <a:alpha val="43137"/>
                      </a:srgbClr>
                    </a:outerShdw>
                  </a:effectLst>
                  <a:latin typeface="Consolas" panose="020B0609020204030204" pitchFamily="49" charset="0"/>
                </a:rPr>
                <a:t>Clients</a:t>
              </a:r>
            </a:p>
          </p:txBody>
        </p:sp>
        <p:grpSp>
          <p:nvGrpSpPr>
            <p:cNvPr id="13" name="Group 12"/>
            <p:cNvGrpSpPr/>
            <p:nvPr/>
          </p:nvGrpSpPr>
          <p:grpSpPr>
            <a:xfrm>
              <a:off x="684212" y="2622407"/>
              <a:ext cx="2359561" cy="2424652"/>
              <a:chOff x="608012" y="2419350"/>
              <a:chExt cx="2762250" cy="2838450"/>
            </a:xfrm>
          </p:grpSpPr>
          <p:pic>
            <p:nvPicPr>
              <p:cNvPr id="5" name="Picture 4"/>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151062" y="4038600"/>
                <a:ext cx="1219200" cy="1219200"/>
              </a:xfrm>
              <a:prstGeom prst="rect">
                <a:avLst/>
              </a:prstGeom>
            </p:spPr>
          </p:pic>
          <p:pic>
            <p:nvPicPr>
              <p:cNvPr id="6" name="Picture 5"/>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8012" y="4087010"/>
                <a:ext cx="1066800" cy="1066800"/>
              </a:xfrm>
              <a:prstGeom prst="rect">
                <a:avLst/>
              </a:prstGeom>
            </p:spPr>
          </p:pic>
          <p:pic>
            <p:nvPicPr>
              <p:cNvPr id="7" name="Picture 6"/>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179512" y="2419350"/>
                <a:ext cx="1619250" cy="1619250"/>
              </a:xfrm>
              <a:prstGeom prst="rect">
                <a:avLst/>
              </a:prstGeom>
            </p:spPr>
          </p:pic>
        </p:grpSp>
      </p:grpSp>
      <p:sp>
        <p:nvSpPr>
          <p:cNvPr id="10" name="Arrow: Right 9"/>
          <p:cNvSpPr/>
          <p:nvPr/>
        </p:nvSpPr>
        <p:spPr>
          <a:xfrm>
            <a:off x="3289838" y="2970881"/>
            <a:ext cx="12954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1" name="TextBox 10"/>
          <p:cNvSpPr txBox="1"/>
          <p:nvPr/>
        </p:nvSpPr>
        <p:spPr>
          <a:xfrm>
            <a:off x="3289838" y="2349179"/>
            <a:ext cx="1295400" cy="584775"/>
          </a:xfrm>
          <a:prstGeom prst="rect">
            <a:avLst/>
          </a:prstGeom>
          <a:noFill/>
        </p:spPr>
        <p:txBody>
          <a:bodyPr wrap="square" rtlCol="0">
            <a:spAutoFit/>
          </a:bodyPr>
          <a:lstStyle/>
          <a:p>
            <a:pPr algn="ctr"/>
            <a:r>
              <a:rPr lang="en-US" sz="3200" dirty="0"/>
              <a:t>Query</a:t>
            </a:r>
          </a:p>
        </p:txBody>
      </p:sp>
      <p:sp>
        <p:nvSpPr>
          <p:cNvPr id="17" name="Arrow: Right 16"/>
          <p:cNvSpPr/>
          <p:nvPr/>
        </p:nvSpPr>
        <p:spPr>
          <a:xfrm>
            <a:off x="7623146" y="2970881"/>
            <a:ext cx="12954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8" name="TextBox 17"/>
          <p:cNvSpPr txBox="1"/>
          <p:nvPr/>
        </p:nvSpPr>
        <p:spPr>
          <a:xfrm>
            <a:off x="7623146" y="2349179"/>
            <a:ext cx="1295400" cy="584775"/>
          </a:xfrm>
          <a:prstGeom prst="rect">
            <a:avLst/>
          </a:prstGeom>
          <a:noFill/>
        </p:spPr>
        <p:txBody>
          <a:bodyPr wrap="square" rtlCol="0">
            <a:spAutoFit/>
          </a:bodyPr>
          <a:lstStyle/>
          <a:p>
            <a:pPr algn="ctr"/>
            <a:r>
              <a:rPr lang="en-US" sz="3200" dirty="0"/>
              <a:t>Access</a:t>
            </a:r>
          </a:p>
        </p:txBody>
      </p:sp>
      <p:sp>
        <p:nvSpPr>
          <p:cNvPr id="21" name="Arrow: Right 20"/>
          <p:cNvSpPr/>
          <p:nvPr/>
        </p:nvSpPr>
        <p:spPr>
          <a:xfrm flipH="1">
            <a:off x="7623146" y="4665140"/>
            <a:ext cx="12954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2" name="Arrow: Right 21"/>
          <p:cNvSpPr/>
          <p:nvPr/>
        </p:nvSpPr>
        <p:spPr>
          <a:xfrm flipH="1">
            <a:off x="3285345" y="4665140"/>
            <a:ext cx="12954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3" name="TextBox 22"/>
          <p:cNvSpPr txBox="1"/>
          <p:nvPr/>
        </p:nvSpPr>
        <p:spPr>
          <a:xfrm>
            <a:off x="7623146" y="5282625"/>
            <a:ext cx="1295400" cy="584775"/>
          </a:xfrm>
          <a:prstGeom prst="rect">
            <a:avLst/>
          </a:prstGeom>
          <a:noFill/>
        </p:spPr>
        <p:txBody>
          <a:bodyPr wrap="square" rtlCol="0">
            <a:spAutoFit/>
          </a:bodyPr>
          <a:lstStyle/>
          <a:p>
            <a:pPr algn="ctr"/>
            <a:r>
              <a:rPr lang="en-US" sz="3200" dirty="0"/>
              <a:t>Data</a:t>
            </a:r>
          </a:p>
        </p:txBody>
      </p:sp>
      <p:sp>
        <p:nvSpPr>
          <p:cNvPr id="24" name="TextBox 23"/>
          <p:cNvSpPr txBox="1"/>
          <p:nvPr/>
        </p:nvSpPr>
        <p:spPr>
          <a:xfrm>
            <a:off x="3285345" y="5282625"/>
            <a:ext cx="1295400" cy="584775"/>
          </a:xfrm>
          <a:prstGeom prst="rect">
            <a:avLst/>
          </a:prstGeom>
          <a:noFill/>
        </p:spPr>
        <p:txBody>
          <a:bodyPr wrap="square" rtlCol="0">
            <a:spAutoFit/>
          </a:bodyPr>
          <a:lstStyle/>
          <a:p>
            <a:pPr algn="ctr"/>
            <a:r>
              <a:rPr lang="en-US" sz="3200" dirty="0"/>
              <a:t>Data</a:t>
            </a:r>
          </a:p>
        </p:txBody>
      </p:sp>
      <p:grpSp>
        <p:nvGrpSpPr>
          <p:cNvPr id="29" name="Group 28"/>
          <p:cNvGrpSpPr/>
          <p:nvPr/>
        </p:nvGrpSpPr>
        <p:grpSpPr>
          <a:xfrm>
            <a:off x="4771245" y="2349179"/>
            <a:ext cx="2646334" cy="3288702"/>
            <a:chOff x="5071343" y="2121498"/>
            <a:chExt cx="2646334" cy="3288702"/>
          </a:xfrm>
        </p:grpSpPr>
        <p:pic>
          <p:nvPicPr>
            <p:cNvPr id="15" name="Picture 14"/>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235485" y="2787349"/>
              <a:ext cx="2318051" cy="2318051"/>
            </a:xfrm>
            <a:prstGeom prst="rect">
              <a:avLst/>
            </a:prstGeom>
          </p:spPr>
        </p:pic>
        <p:sp>
          <p:nvSpPr>
            <p:cNvPr id="26" name="Rectangle: Rounded Corners 25"/>
            <p:cNvSpPr/>
            <p:nvPr/>
          </p:nvSpPr>
          <p:spPr>
            <a:xfrm>
              <a:off x="5071343" y="2121498"/>
              <a:ext cx="2646334" cy="3288702"/>
            </a:xfrm>
            <a:prstGeom prst="roundRect">
              <a:avLst>
                <a:gd name="adj" fmla="val 5385"/>
              </a:avLst>
            </a:prstGeom>
            <a:noFill/>
            <a:ln w="57150">
              <a:solidFill>
                <a:srgbClr val="F3CD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b="1" dirty="0">
                  <a:solidFill>
                    <a:srgbClr val="FBEEDC"/>
                  </a:solidFill>
                  <a:effectLst>
                    <a:outerShdw blurRad="38100" dist="38100" dir="2700000" algn="tl">
                      <a:srgbClr val="000000">
                        <a:alpha val="43137"/>
                      </a:srgbClr>
                    </a:outerShdw>
                  </a:effectLst>
                  <a:latin typeface="Consolas" panose="020B0609020204030204" pitchFamily="49" charset="0"/>
                </a:rPr>
                <a:t>Engine</a:t>
              </a:r>
            </a:p>
          </p:txBody>
        </p:sp>
      </p:grpSp>
      <p:grpSp>
        <p:nvGrpSpPr>
          <p:cNvPr id="30" name="Group 29"/>
          <p:cNvGrpSpPr/>
          <p:nvPr/>
        </p:nvGrpSpPr>
        <p:grpSpPr>
          <a:xfrm>
            <a:off x="9076545" y="2349179"/>
            <a:ext cx="2646334" cy="3288702"/>
            <a:chOff x="9288227" y="2121498"/>
            <a:chExt cx="2646334" cy="3288702"/>
          </a:xfrm>
        </p:grpSpPr>
        <p:pic>
          <p:nvPicPr>
            <p:cNvPr id="16" name="Picture 15"/>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45248" y="2963782"/>
              <a:ext cx="1741902" cy="1741902"/>
            </a:xfrm>
            <a:prstGeom prst="rect">
              <a:avLst/>
            </a:prstGeom>
            <a:noFill/>
          </p:spPr>
        </p:pic>
        <p:sp>
          <p:nvSpPr>
            <p:cNvPr id="27" name="Rectangle: Rounded Corners 26"/>
            <p:cNvSpPr/>
            <p:nvPr/>
          </p:nvSpPr>
          <p:spPr>
            <a:xfrm>
              <a:off x="9288227" y="2121498"/>
              <a:ext cx="2646334" cy="3288702"/>
            </a:xfrm>
            <a:prstGeom prst="roundRect">
              <a:avLst>
                <a:gd name="adj" fmla="val 5385"/>
              </a:avLst>
            </a:prstGeom>
            <a:noFill/>
            <a:ln w="57150">
              <a:solidFill>
                <a:srgbClr val="F3CD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b="1" dirty="0">
                  <a:solidFill>
                    <a:srgbClr val="FBEEDC"/>
                  </a:solidFill>
                  <a:effectLst>
                    <a:outerShdw blurRad="38100" dist="38100" dir="2700000" algn="tl">
                      <a:srgbClr val="000000">
                        <a:alpha val="43137"/>
                      </a:srgbClr>
                    </a:outerShdw>
                  </a:effectLst>
                  <a:latin typeface="Consolas" panose="020B0609020204030204" pitchFamily="49" charset="0"/>
                </a:rPr>
                <a:t>Database</a:t>
              </a:r>
            </a:p>
          </p:txBody>
        </p:sp>
      </p:grpSp>
    </p:spTree>
    <p:extLst>
      <p:ext uri="{BB962C8B-B14F-4D97-AF65-F5344CB8AC3E}">
        <p14:creationId xmlns:p14="http://schemas.microsoft.com/office/powerpoint/2010/main" val="170083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7" grpId="0" animBg="1"/>
      <p:bldP spid="18" grpId="0"/>
      <p:bldP spid="21" grpId="0" animBg="1"/>
      <p:bldP spid="22" grpId="0" animBg="1"/>
      <p:bldP spid="23" grpId="0"/>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11</a:t>
            </a:fld>
            <a:endParaRPr lang="en-US" dirty="0"/>
          </a:p>
        </p:txBody>
      </p:sp>
      <p:sp>
        <p:nvSpPr>
          <p:cNvPr id="465922" name="Rectangle 2"/>
          <p:cNvSpPr>
            <a:spLocks noGrp="1" noChangeArrowheads="1"/>
          </p:cNvSpPr>
          <p:nvPr>
            <p:ph type="title"/>
          </p:nvPr>
        </p:nvSpPr>
        <p:spPr/>
        <p:txBody>
          <a:bodyPr/>
          <a:lstStyle/>
          <a:p>
            <a:r>
              <a:rPr lang="en-US" dirty="0"/>
              <a:t>Top Database Engines</a:t>
            </a:r>
            <a:endParaRPr lang="bg-BG" dirty="0"/>
          </a:p>
        </p:txBody>
      </p:sp>
      <p:sp>
        <p:nvSpPr>
          <p:cNvPr id="465920" name="TextBox 465919"/>
          <p:cNvSpPr txBox="1"/>
          <p:nvPr/>
        </p:nvSpPr>
        <p:spPr>
          <a:xfrm>
            <a:off x="5865812" y="5638800"/>
            <a:ext cx="5498108" cy="461665"/>
          </a:xfrm>
          <a:prstGeom prst="rect">
            <a:avLst/>
          </a:prstGeom>
          <a:noFill/>
        </p:spPr>
        <p:txBody>
          <a:bodyPr wrap="none" rtlCol="0">
            <a:spAutoFit/>
          </a:bodyPr>
          <a:lstStyle/>
          <a:p>
            <a:r>
              <a:rPr lang="en-US" dirty="0"/>
              <a:t>Source: http://db-engines.com/en/ranking</a:t>
            </a:r>
          </a:p>
        </p:txBody>
      </p:sp>
      <p:pic>
        <p:nvPicPr>
          <p:cNvPr id="2" name="Picture 1"/>
          <p:cNvPicPr>
            <a:picLocks noChangeAspect="1"/>
          </p:cNvPicPr>
          <p:nvPr/>
        </p:nvPicPr>
        <p:blipFill>
          <a:blip r:embed="rId2"/>
          <a:stretch>
            <a:fillRect/>
          </a:stretch>
        </p:blipFill>
        <p:spPr>
          <a:xfrm>
            <a:off x="979487" y="1223962"/>
            <a:ext cx="10229850" cy="4410075"/>
          </a:xfrm>
          <a:prstGeom prst="rect">
            <a:avLst/>
          </a:prstGeom>
        </p:spPr>
      </p:pic>
    </p:spTree>
    <p:extLst>
      <p:ext uri="{BB962C8B-B14F-4D97-AF65-F5344CB8AC3E}">
        <p14:creationId xmlns:p14="http://schemas.microsoft.com/office/powerpoint/2010/main" val="141469441"/>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12</a:t>
            </a:fld>
            <a:endParaRPr lang="en-US" dirty="0"/>
          </a:p>
        </p:txBody>
      </p:sp>
      <p:sp>
        <p:nvSpPr>
          <p:cNvPr id="2" name="Content Placeholder 1"/>
          <p:cNvSpPr>
            <a:spLocks noGrp="1"/>
          </p:cNvSpPr>
          <p:nvPr>
            <p:ph idx="1"/>
          </p:nvPr>
        </p:nvSpPr>
        <p:spPr/>
        <p:txBody>
          <a:bodyPr/>
          <a:lstStyle/>
          <a:p>
            <a:r>
              <a:rPr lang="en-US" dirty="0"/>
              <a:t>Download </a:t>
            </a:r>
            <a:r>
              <a:rPr lang="en-US" dirty="0">
                <a:solidFill>
                  <a:schemeClr val="accent1"/>
                </a:solidFill>
              </a:rPr>
              <a:t>SQL Server Express </a:t>
            </a:r>
            <a:r>
              <a:rPr lang="en-US" dirty="0"/>
              <a:t>Edition from Microsoft</a:t>
            </a:r>
          </a:p>
          <a:p>
            <a:pPr>
              <a:spcBef>
                <a:spcPts val="10200"/>
              </a:spcBef>
            </a:pPr>
            <a:r>
              <a:rPr lang="en-US" sz="3600" dirty="0"/>
              <a:t>The package includes SQL Server </a:t>
            </a:r>
            <a:r>
              <a:rPr lang="en-US" sz="3600" dirty="0">
                <a:solidFill>
                  <a:schemeClr val="accent1"/>
                </a:solidFill>
              </a:rPr>
              <a:t>Management Studio</a:t>
            </a:r>
            <a:endParaRPr lang="en-US" sz="2800" dirty="0">
              <a:solidFill>
                <a:schemeClr val="accent1"/>
              </a:solidFill>
            </a:endParaRPr>
          </a:p>
        </p:txBody>
      </p:sp>
      <p:sp>
        <p:nvSpPr>
          <p:cNvPr id="465922" name="Rectangle 2"/>
          <p:cNvSpPr>
            <a:spLocks noGrp="1" noChangeArrowheads="1"/>
          </p:cNvSpPr>
          <p:nvPr>
            <p:ph type="title"/>
          </p:nvPr>
        </p:nvSpPr>
        <p:spPr/>
        <p:txBody>
          <a:bodyPr/>
          <a:lstStyle/>
          <a:p>
            <a:r>
              <a:rPr lang="en-US" dirty="0"/>
              <a:t>Download Clients &amp; Servers</a:t>
            </a:r>
            <a:endParaRPr lang="bg-BG"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42584" y="4279727"/>
            <a:ext cx="4350417" cy="166387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5824" y="4282948"/>
            <a:ext cx="1660652" cy="1660652"/>
          </a:xfrm>
          <a:prstGeom prst="rect">
            <a:avLst/>
          </a:prstGeom>
          <a:solidFill>
            <a:schemeClr val="tx1"/>
          </a:solidFill>
        </p:spPr>
      </p:pic>
      <p:sp>
        <p:nvSpPr>
          <p:cNvPr id="15" name="Rectangle 14"/>
          <p:cNvSpPr>
            <a:spLocks noChangeArrowheads="1"/>
          </p:cNvSpPr>
          <p:nvPr/>
        </p:nvSpPr>
        <p:spPr bwMode="auto">
          <a:xfrm>
            <a:off x="1522413" y="1905000"/>
            <a:ext cx="9144000" cy="997196"/>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lgn="ctr">
              <a:lnSpc>
                <a:spcPct val="105000"/>
              </a:lnSpc>
            </a:pPr>
            <a:r>
              <a:rPr lang="en-US" sz="28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hlinkClick r:id="rId4"/>
              </a:rPr>
              <a:t>https://www.microsoft.com/en-us/sql-server/</a:t>
            </a:r>
          </a:p>
          <a:p>
            <a:pPr algn="ctr">
              <a:lnSpc>
                <a:spcPct val="105000"/>
              </a:lnSpc>
            </a:pPr>
            <a:r>
              <a:rPr lang="en-US" sz="28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hlinkClick r:id="rId4"/>
              </a:rPr>
              <a:t>sql-server-editions-express</a:t>
            </a:r>
            <a:endParaRPr lang="en-US" sz="28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endParaRPr>
          </a:p>
        </p:txBody>
      </p:sp>
    </p:spTree>
    <p:extLst>
      <p:ext uri="{BB962C8B-B14F-4D97-AF65-F5344CB8AC3E}">
        <p14:creationId xmlns:p14="http://schemas.microsoft.com/office/powerpoint/2010/main" val="280474434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13</a:t>
            </a:fld>
            <a:endParaRPr lang="en-US" dirty="0"/>
          </a:p>
        </p:txBody>
      </p:sp>
      <p:sp>
        <p:nvSpPr>
          <p:cNvPr id="3" name="Content Placeholder 2"/>
          <p:cNvSpPr>
            <a:spLocks noGrp="1"/>
          </p:cNvSpPr>
          <p:nvPr>
            <p:ph idx="1"/>
          </p:nvPr>
        </p:nvSpPr>
        <p:spPr/>
        <p:txBody>
          <a:bodyPr/>
          <a:lstStyle/>
          <a:p>
            <a:r>
              <a:rPr lang="en-US" dirty="0"/>
              <a:t>Logical Storage</a:t>
            </a:r>
          </a:p>
          <a:p>
            <a:pPr lvl="1"/>
            <a:r>
              <a:rPr lang="en-US" dirty="0"/>
              <a:t>Instance</a:t>
            </a:r>
          </a:p>
          <a:p>
            <a:pPr lvl="1"/>
            <a:r>
              <a:rPr lang="en-US" dirty="0"/>
              <a:t>Database</a:t>
            </a:r>
          </a:p>
          <a:p>
            <a:pPr lvl="1"/>
            <a:r>
              <a:rPr lang="en-US" dirty="0"/>
              <a:t>Schema</a:t>
            </a:r>
          </a:p>
          <a:p>
            <a:pPr lvl="1"/>
            <a:r>
              <a:rPr lang="en-US" dirty="0"/>
              <a:t>Table</a:t>
            </a:r>
          </a:p>
          <a:p>
            <a:r>
              <a:rPr lang="en-US" dirty="0"/>
              <a:t>Physical Storage</a:t>
            </a:r>
          </a:p>
          <a:p>
            <a:pPr lvl="1"/>
            <a:r>
              <a:rPr lang="en-US" dirty="0"/>
              <a:t>Data files and Log files</a:t>
            </a:r>
          </a:p>
          <a:p>
            <a:pPr lvl="1"/>
            <a:r>
              <a:rPr lang="en-US" dirty="0"/>
              <a:t>Data pages</a:t>
            </a:r>
          </a:p>
        </p:txBody>
      </p:sp>
      <p:sp>
        <p:nvSpPr>
          <p:cNvPr id="4" name="Title 3"/>
          <p:cNvSpPr>
            <a:spLocks noGrp="1"/>
          </p:cNvSpPr>
          <p:nvPr>
            <p:ph type="title"/>
          </p:nvPr>
        </p:nvSpPr>
        <p:spPr/>
        <p:txBody>
          <a:bodyPr/>
          <a:lstStyle/>
          <a:p>
            <a:r>
              <a:rPr lang="en-US" dirty="0"/>
              <a:t>SQL Server Architecture</a:t>
            </a:r>
          </a:p>
        </p:txBody>
      </p:sp>
      <p:sp>
        <p:nvSpPr>
          <p:cNvPr id="6" name="Rectangle: Rounded Corners 5"/>
          <p:cNvSpPr/>
          <p:nvPr/>
        </p:nvSpPr>
        <p:spPr>
          <a:xfrm>
            <a:off x="5103812" y="1295400"/>
            <a:ext cx="6400800" cy="2971800"/>
          </a:xfrm>
          <a:prstGeom prst="roundRect">
            <a:avLst>
              <a:gd name="adj" fmla="val 5385"/>
            </a:avLst>
          </a:prstGeom>
          <a:noFill/>
          <a:ln w="57150">
            <a:solidFill>
              <a:srgbClr val="F3CD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b="1" dirty="0">
                <a:solidFill>
                  <a:srgbClr val="FBEEDC"/>
                </a:solidFill>
                <a:effectLst>
                  <a:outerShdw blurRad="38100" dist="38100" dir="2700000" algn="tl">
                    <a:srgbClr val="000000">
                      <a:alpha val="43137"/>
                    </a:srgbClr>
                  </a:outerShdw>
                </a:effectLst>
                <a:latin typeface="Consolas" panose="020B0609020204030204" pitchFamily="49" charset="0"/>
              </a:rPr>
              <a:t>Instance</a:t>
            </a:r>
          </a:p>
        </p:txBody>
      </p:sp>
      <p:sp>
        <p:nvSpPr>
          <p:cNvPr id="9" name="Rectangle: Rounded Corners 13"/>
          <p:cNvSpPr/>
          <p:nvPr/>
        </p:nvSpPr>
        <p:spPr>
          <a:xfrm>
            <a:off x="5250180" y="1905000"/>
            <a:ext cx="3817620" cy="2202543"/>
          </a:xfrm>
          <a:prstGeom prst="roundRect">
            <a:avLst>
              <a:gd name="adj" fmla="val 5319"/>
            </a:avLst>
          </a:prstGeom>
          <a:solidFill>
            <a:srgbClr val="F0A22E">
              <a:alpha val="25098"/>
            </a:srgbClr>
          </a:solidFill>
          <a:ln w="38100">
            <a:solidFill>
              <a:srgbClr val="F3CD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t>Database</a:t>
            </a:r>
          </a:p>
        </p:txBody>
      </p:sp>
      <p:sp>
        <p:nvSpPr>
          <p:cNvPr id="11" name="Rectangle: Rounded Corners 13"/>
          <p:cNvSpPr/>
          <p:nvPr/>
        </p:nvSpPr>
        <p:spPr>
          <a:xfrm>
            <a:off x="5318548" y="2400300"/>
            <a:ext cx="3642572" cy="982980"/>
          </a:xfrm>
          <a:prstGeom prst="roundRect">
            <a:avLst>
              <a:gd name="adj" fmla="val 5319"/>
            </a:avLst>
          </a:prstGeom>
          <a:solidFill>
            <a:srgbClr val="F0A22E">
              <a:alpha val="25098"/>
            </a:srgbClr>
          </a:solidFill>
          <a:ln w="38100">
            <a:solidFill>
              <a:srgbClr val="F3CD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t>Schema</a:t>
            </a:r>
          </a:p>
        </p:txBody>
      </p:sp>
      <p:sp>
        <p:nvSpPr>
          <p:cNvPr id="12" name="Rectangle: Rounded Corners 13"/>
          <p:cNvSpPr/>
          <p:nvPr/>
        </p:nvSpPr>
        <p:spPr>
          <a:xfrm>
            <a:off x="5408612" y="2819028"/>
            <a:ext cx="1094528" cy="475059"/>
          </a:xfrm>
          <a:prstGeom prst="roundRect">
            <a:avLst>
              <a:gd name="adj" fmla="val 5319"/>
            </a:avLst>
          </a:prstGeom>
          <a:solidFill>
            <a:srgbClr val="F0A22E">
              <a:alpha val="25098"/>
            </a:srgbClr>
          </a:solidFill>
          <a:ln w="38100">
            <a:solidFill>
              <a:srgbClr val="F3CD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t>Table</a:t>
            </a:r>
          </a:p>
        </p:txBody>
      </p:sp>
      <p:sp>
        <p:nvSpPr>
          <p:cNvPr id="13" name="Rectangle: Rounded Corners 13"/>
          <p:cNvSpPr/>
          <p:nvPr/>
        </p:nvSpPr>
        <p:spPr>
          <a:xfrm>
            <a:off x="6586748" y="2819028"/>
            <a:ext cx="1094528" cy="475059"/>
          </a:xfrm>
          <a:prstGeom prst="roundRect">
            <a:avLst>
              <a:gd name="adj" fmla="val 5319"/>
            </a:avLst>
          </a:prstGeom>
          <a:solidFill>
            <a:srgbClr val="F0A22E">
              <a:alpha val="25098"/>
            </a:srgbClr>
          </a:solidFill>
          <a:ln w="38100">
            <a:solidFill>
              <a:srgbClr val="F3CD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t>Table</a:t>
            </a:r>
          </a:p>
        </p:txBody>
      </p:sp>
      <p:sp>
        <p:nvSpPr>
          <p:cNvPr id="14" name="Rectangle: Rounded Corners 13"/>
          <p:cNvSpPr/>
          <p:nvPr/>
        </p:nvSpPr>
        <p:spPr>
          <a:xfrm>
            <a:off x="7764884" y="2819028"/>
            <a:ext cx="1094528" cy="475059"/>
          </a:xfrm>
          <a:prstGeom prst="roundRect">
            <a:avLst>
              <a:gd name="adj" fmla="val 5319"/>
            </a:avLst>
          </a:prstGeom>
          <a:solidFill>
            <a:srgbClr val="F0A22E">
              <a:alpha val="25098"/>
            </a:srgbClr>
          </a:solidFill>
          <a:ln w="38100">
            <a:solidFill>
              <a:srgbClr val="F3CD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t>Table</a:t>
            </a:r>
          </a:p>
        </p:txBody>
      </p:sp>
      <p:sp>
        <p:nvSpPr>
          <p:cNvPr id="18" name="Rectangle: Rounded Corners 13"/>
          <p:cNvSpPr/>
          <p:nvPr/>
        </p:nvSpPr>
        <p:spPr>
          <a:xfrm>
            <a:off x="5318548" y="3444240"/>
            <a:ext cx="3642572" cy="548640"/>
          </a:xfrm>
          <a:prstGeom prst="roundRect">
            <a:avLst>
              <a:gd name="adj" fmla="val 5319"/>
            </a:avLst>
          </a:prstGeom>
          <a:solidFill>
            <a:srgbClr val="F0A22E">
              <a:alpha val="25098"/>
            </a:srgbClr>
          </a:solidFill>
          <a:ln w="38100">
            <a:solidFill>
              <a:srgbClr val="F3CD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t>Schema</a:t>
            </a:r>
          </a:p>
        </p:txBody>
      </p:sp>
      <p:sp>
        <p:nvSpPr>
          <p:cNvPr id="23" name="Rectangle: Rounded Corners 13"/>
          <p:cNvSpPr/>
          <p:nvPr/>
        </p:nvSpPr>
        <p:spPr>
          <a:xfrm>
            <a:off x="9195408" y="1905000"/>
            <a:ext cx="2185355" cy="1012371"/>
          </a:xfrm>
          <a:prstGeom prst="roundRect">
            <a:avLst>
              <a:gd name="adj" fmla="val 5319"/>
            </a:avLst>
          </a:prstGeom>
          <a:solidFill>
            <a:srgbClr val="F0A22E">
              <a:alpha val="25098"/>
            </a:srgbClr>
          </a:solidFill>
          <a:ln w="38100">
            <a:solidFill>
              <a:srgbClr val="F3CD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t>Database</a:t>
            </a:r>
          </a:p>
        </p:txBody>
      </p:sp>
      <p:sp>
        <p:nvSpPr>
          <p:cNvPr id="40" name="Rectangle: Rounded Corners 13"/>
          <p:cNvSpPr/>
          <p:nvPr/>
        </p:nvSpPr>
        <p:spPr>
          <a:xfrm>
            <a:off x="9195408" y="3095172"/>
            <a:ext cx="2185355" cy="1012371"/>
          </a:xfrm>
          <a:prstGeom prst="roundRect">
            <a:avLst>
              <a:gd name="adj" fmla="val 5319"/>
            </a:avLst>
          </a:prstGeom>
          <a:solidFill>
            <a:srgbClr val="F0A22E">
              <a:alpha val="25098"/>
            </a:srgbClr>
          </a:solidFill>
          <a:ln w="38100">
            <a:solidFill>
              <a:srgbClr val="F3CD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t>Database</a:t>
            </a:r>
          </a:p>
        </p:txBody>
      </p:sp>
      <p:grpSp>
        <p:nvGrpSpPr>
          <p:cNvPr id="80" name="Group 79"/>
          <p:cNvGrpSpPr/>
          <p:nvPr/>
        </p:nvGrpSpPr>
        <p:grpSpPr>
          <a:xfrm>
            <a:off x="5103812" y="4876800"/>
            <a:ext cx="6400800" cy="1423202"/>
            <a:chOff x="5103812" y="4876800"/>
            <a:chExt cx="6400800" cy="1423202"/>
          </a:xfrm>
        </p:grpSpPr>
        <p:pic>
          <p:nvPicPr>
            <p:cNvPr id="50" name="Picture 49"/>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383802" y="5155321"/>
              <a:ext cx="863766" cy="863766"/>
            </a:xfrm>
            <a:prstGeom prst="rect">
              <a:avLst/>
            </a:prstGeom>
            <a:noFill/>
          </p:spPr>
        </p:pic>
        <p:sp>
          <p:nvSpPr>
            <p:cNvPr id="51" name="Rectangle: Rounded Corners 50"/>
            <p:cNvSpPr/>
            <p:nvPr/>
          </p:nvSpPr>
          <p:spPr>
            <a:xfrm>
              <a:off x="5103812" y="4876800"/>
              <a:ext cx="6400800" cy="1423202"/>
            </a:xfrm>
            <a:prstGeom prst="roundRect">
              <a:avLst>
                <a:gd name="adj" fmla="val 5385"/>
              </a:avLst>
            </a:prstGeom>
            <a:noFill/>
            <a:ln w="57150">
              <a:solidFill>
                <a:srgbClr val="F3CD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800" b="1" dirty="0">
                <a:solidFill>
                  <a:srgbClr val="FBEEDC"/>
                </a:solidFill>
                <a:effectLst>
                  <a:outerShdw blurRad="38100" dist="38100" dir="2700000" algn="tl">
                    <a:srgbClr val="000000">
                      <a:alpha val="43137"/>
                    </a:srgbClr>
                  </a:outerShdw>
                </a:effectLst>
                <a:latin typeface="Consolas" panose="020B0609020204030204" pitchFamily="49" charset="0"/>
              </a:endParaRPr>
            </a:p>
          </p:txBody>
        </p:sp>
      </p:grpSp>
      <p:sp>
        <p:nvSpPr>
          <p:cNvPr id="52" name="Rectangle: Rounded Corners 51"/>
          <p:cNvSpPr/>
          <p:nvPr/>
        </p:nvSpPr>
        <p:spPr>
          <a:xfrm>
            <a:off x="6527558" y="4978962"/>
            <a:ext cx="2331854" cy="1191407"/>
          </a:xfrm>
          <a:prstGeom prst="roundRect">
            <a:avLst>
              <a:gd name="adj" fmla="val 5319"/>
            </a:avLst>
          </a:prstGeom>
          <a:solidFill>
            <a:srgbClr val="F0A22E">
              <a:alpha val="25098"/>
            </a:srgbClr>
          </a:solidFill>
          <a:ln w="38100">
            <a:solidFill>
              <a:srgbClr val="F3CD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ctr"/>
            <a: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t>Data</a:t>
            </a:r>
          </a:p>
        </p:txBody>
      </p:sp>
      <p:sp>
        <p:nvSpPr>
          <p:cNvPr id="53" name="Arrow: Right 52"/>
          <p:cNvSpPr/>
          <p:nvPr/>
        </p:nvSpPr>
        <p:spPr>
          <a:xfrm rot="5400000">
            <a:off x="8101301" y="4280339"/>
            <a:ext cx="421691" cy="5833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55" name="Rectangle: Rounded Corners 54"/>
          <p:cNvSpPr/>
          <p:nvPr/>
        </p:nvSpPr>
        <p:spPr>
          <a:xfrm>
            <a:off x="9047321" y="4978962"/>
            <a:ext cx="2331854" cy="1191407"/>
          </a:xfrm>
          <a:prstGeom prst="roundRect">
            <a:avLst>
              <a:gd name="adj" fmla="val 5319"/>
            </a:avLst>
          </a:prstGeom>
          <a:solidFill>
            <a:schemeClr val="accent2">
              <a:alpha val="25098"/>
            </a:schemeClr>
          </a:solidFill>
          <a:ln w="381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ctr"/>
            <a: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t>Logs</a:t>
            </a:r>
          </a:p>
        </p:txBody>
      </p:sp>
      <p:grpSp>
        <p:nvGrpSpPr>
          <p:cNvPr id="44" name="Group 43"/>
          <p:cNvGrpSpPr/>
          <p:nvPr/>
        </p:nvGrpSpPr>
        <p:grpSpPr>
          <a:xfrm>
            <a:off x="9085262" y="5499904"/>
            <a:ext cx="609600" cy="533400"/>
            <a:chOff x="3998912" y="2209800"/>
            <a:chExt cx="609600" cy="533400"/>
          </a:xfrm>
        </p:grpSpPr>
        <p:sp>
          <p:nvSpPr>
            <p:cNvPr id="45" name="Rectangle: Folded Corner 44"/>
            <p:cNvSpPr/>
            <p:nvPr/>
          </p:nvSpPr>
          <p:spPr>
            <a:xfrm rot="10800000">
              <a:off x="4113212" y="2209800"/>
              <a:ext cx="381000" cy="533400"/>
            </a:xfrm>
            <a:prstGeom prst="foldedCorner">
              <a:avLst>
                <a:gd name="adj" fmla="val 44167"/>
              </a:avLst>
            </a:prstGeom>
            <a:solidFill>
              <a:srgbClr val="00B050">
                <a:alpha val="25098"/>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46" name="TextBox 45"/>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56" name="Group 55"/>
          <p:cNvGrpSpPr/>
          <p:nvPr/>
        </p:nvGrpSpPr>
        <p:grpSpPr>
          <a:xfrm>
            <a:off x="9628847" y="5499904"/>
            <a:ext cx="609600" cy="533400"/>
            <a:chOff x="3998912" y="2209800"/>
            <a:chExt cx="609600" cy="533400"/>
          </a:xfrm>
        </p:grpSpPr>
        <p:sp>
          <p:nvSpPr>
            <p:cNvPr id="57" name="Rectangle: Folded Corner 56"/>
            <p:cNvSpPr/>
            <p:nvPr/>
          </p:nvSpPr>
          <p:spPr>
            <a:xfrm rot="10800000">
              <a:off x="4113212" y="2209800"/>
              <a:ext cx="381000" cy="533400"/>
            </a:xfrm>
            <a:prstGeom prst="foldedCorner">
              <a:avLst>
                <a:gd name="adj" fmla="val 44167"/>
              </a:avLst>
            </a:prstGeom>
            <a:solidFill>
              <a:srgbClr val="00B050">
                <a:alpha val="25098"/>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8" name="TextBox 57"/>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59" name="Group 58"/>
          <p:cNvGrpSpPr/>
          <p:nvPr/>
        </p:nvGrpSpPr>
        <p:grpSpPr>
          <a:xfrm>
            <a:off x="10172432" y="5499904"/>
            <a:ext cx="609600" cy="533400"/>
            <a:chOff x="3998912" y="2209800"/>
            <a:chExt cx="609600" cy="533400"/>
          </a:xfrm>
        </p:grpSpPr>
        <p:sp>
          <p:nvSpPr>
            <p:cNvPr id="60" name="Rectangle: Folded Corner 59"/>
            <p:cNvSpPr/>
            <p:nvPr/>
          </p:nvSpPr>
          <p:spPr>
            <a:xfrm rot="10800000">
              <a:off x="4113212" y="2209800"/>
              <a:ext cx="381000" cy="533400"/>
            </a:xfrm>
            <a:prstGeom prst="foldedCorner">
              <a:avLst>
                <a:gd name="adj" fmla="val 44167"/>
              </a:avLst>
            </a:prstGeom>
            <a:solidFill>
              <a:srgbClr val="00B050">
                <a:alpha val="25098"/>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61" name="TextBox 60"/>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62" name="Group 61"/>
          <p:cNvGrpSpPr/>
          <p:nvPr/>
        </p:nvGrpSpPr>
        <p:grpSpPr>
          <a:xfrm>
            <a:off x="10716017" y="5499904"/>
            <a:ext cx="609600" cy="533400"/>
            <a:chOff x="3998912" y="2209800"/>
            <a:chExt cx="609600" cy="533400"/>
          </a:xfrm>
        </p:grpSpPr>
        <p:sp>
          <p:nvSpPr>
            <p:cNvPr id="63" name="Rectangle: Folded Corner 62"/>
            <p:cNvSpPr/>
            <p:nvPr/>
          </p:nvSpPr>
          <p:spPr>
            <a:xfrm rot="10800000">
              <a:off x="4113212" y="2209800"/>
              <a:ext cx="381000" cy="533400"/>
            </a:xfrm>
            <a:prstGeom prst="foldedCorner">
              <a:avLst>
                <a:gd name="adj" fmla="val 44167"/>
              </a:avLst>
            </a:prstGeom>
            <a:solidFill>
              <a:srgbClr val="00B050">
                <a:alpha val="25098"/>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64" name="TextBox 63"/>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67" name="Group 66"/>
          <p:cNvGrpSpPr/>
          <p:nvPr/>
        </p:nvGrpSpPr>
        <p:grpSpPr>
          <a:xfrm>
            <a:off x="6551136" y="5499904"/>
            <a:ext cx="609600" cy="533400"/>
            <a:chOff x="3998912" y="2209800"/>
            <a:chExt cx="609600" cy="533400"/>
          </a:xfrm>
        </p:grpSpPr>
        <p:sp>
          <p:nvSpPr>
            <p:cNvPr id="77" name="Rectangle: Folded Corner 76"/>
            <p:cNvSpPr/>
            <p:nvPr/>
          </p:nvSpPr>
          <p:spPr>
            <a:xfrm rot="10800000">
              <a:off x="4113212" y="2209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78" name="TextBox 77"/>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68" name="Group 67"/>
          <p:cNvGrpSpPr/>
          <p:nvPr/>
        </p:nvGrpSpPr>
        <p:grpSpPr>
          <a:xfrm>
            <a:off x="7094721" y="5499904"/>
            <a:ext cx="609600" cy="533400"/>
            <a:chOff x="3998912" y="2209800"/>
            <a:chExt cx="609600" cy="533400"/>
          </a:xfrm>
        </p:grpSpPr>
        <p:sp>
          <p:nvSpPr>
            <p:cNvPr id="75" name="Rectangle: Folded Corner 74"/>
            <p:cNvSpPr/>
            <p:nvPr/>
          </p:nvSpPr>
          <p:spPr>
            <a:xfrm rot="10800000">
              <a:off x="4113212" y="2209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76" name="TextBox 75"/>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69" name="Group 68"/>
          <p:cNvGrpSpPr/>
          <p:nvPr/>
        </p:nvGrpSpPr>
        <p:grpSpPr>
          <a:xfrm>
            <a:off x="7638306" y="5499904"/>
            <a:ext cx="609600" cy="533400"/>
            <a:chOff x="3998912" y="2209800"/>
            <a:chExt cx="609600" cy="533400"/>
          </a:xfrm>
        </p:grpSpPr>
        <p:sp>
          <p:nvSpPr>
            <p:cNvPr id="73" name="Rectangle: Folded Corner 72"/>
            <p:cNvSpPr/>
            <p:nvPr/>
          </p:nvSpPr>
          <p:spPr>
            <a:xfrm rot="10800000">
              <a:off x="4113212" y="2209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74" name="TextBox 73"/>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70" name="Group 69"/>
          <p:cNvGrpSpPr/>
          <p:nvPr/>
        </p:nvGrpSpPr>
        <p:grpSpPr>
          <a:xfrm>
            <a:off x="8181891" y="5499904"/>
            <a:ext cx="609600" cy="533400"/>
            <a:chOff x="3998912" y="2209800"/>
            <a:chExt cx="609600" cy="533400"/>
          </a:xfrm>
        </p:grpSpPr>
        <p:sp>
          <p:nvSpPr>
            <p:cNvPr id="71" name="Rectangle: Folded Corner 70"/>
            <p:cNvSpPr/>
            <p:nvPr/>
          </p:nvSpPr>
          <p:spPr>
            <a:xfrm rot="10800000">
              <a:off x="4113212" y="2209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72" name="TextBox 71"/>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spTree>
    <p:extLst>
      <p:ext uri="{BB962C8B-B14F-4D97-AF65-F5344CB8AC3E}">
        <p14:creationId xmlns:p14="http://schemas.microsoft.com/office/powerpoint/2010/main" val="1500296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Effect transition="in" filter="fade">
                                      <p:cBhvr>
                                        <p:cTn id="43" dur="500"/>
                                        <p:tgtEl>
                                          <p:spTgt spid="3">
                                            <p:txEl>
                                              <p:pRg st="4" end="4"/>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500"/>
                                        <p:tgtEl>
                                          <p:spTgt spid="1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
                                            <p:txEl>
                                              <p:pRg st="5" end="5"/>
                                            </p:txEl>
                                          </p:spTgt>
                                        </p:tgtEl>
                                        <p:attrNameLst>
                                          <p:attrName>style.visibility</p:attrName>
                                        </p:attrNameLst>
                                      </p:cBhvr>
                                      <p:to>
                                        <p:strVal val="visible"/>
                                      </p:to>
                                    </p:set>
                                    <p:animEffect transition="in" filter="fade">
                                      <p:cBhvr>
                                        <p:cTn id="59" dur="500"/>
                                        <p:tgtEl>
                                          <p:spTgt spid="3">
                                            <p:txEl>
                                              <p:pRg st="5" end="5"/>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80"/>
                                        </p:tgtEl>
                                        <p:attrNameLst>
                                          <p:attrName>style.visibility</p:attrName>
                                        </p:attrNameLst>
                                      </p:cBhvr>
                                      <p:to>
                                        <p:strVal val="visible"/>
                                      </p:to>
                                    </p:set>
                                    <p:animEffect transition="in" filter="fade">
                                      <p:cBhvr>
                                        <p:cTn id="62" dur="500"/>
                                        <p:tgtEl>
                                          <p:spTgt spid="8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3"/>
                                        </p:tgtEl>
                                        <p:attrNameLst>
                                          <p:attrName>style.visibility</p:attrName>
                                        </p:attrNameLst>
                                      </p:cBhvr>
                                      <p:to>
                                        <p:strVal val="visible"/>
                                      </p:to>
                                    </p:set>
                                    <p:animEffect transition="in" filter="fade">
                                      <p:cBhvr>
                                        <p:cTn id="65" dur="500"/>
                                        <p:tgtEl>
                                          <p:spTgt spid="53"/>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
                                            <p:txEl>
                                              <p:pRg st="6" end="6"/>
                                            </p:txEl>
                                          </p:spTgt>
                                        </p:tgtEl>
                                        <p:attrNameLst>
                                          <p:attrName>style.visibility</p:attrName>
                                        </p:attrNameLst>
                                      </p:cBhvr>
                                      <p:to>
                                        <p:strVal val="visible"/>
                                      </p:to>
                                    </p:set>
                                    <p:animEffect transition="in" filter="fade">
                                      <p:cBhvr>
                                        <p:cTn id="70" dur="500"/>
                                        <p:tgtEl>
                                          <p:spTgt spid="3">
                                            <p:txEl>
                                              <p:pRg st="6" end="6"/>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2"/>
                                        </p:tgtEl>
                                        <p:attrNameLst>
                                          <p:attrName>style.visibility</p:attrName>
                                        </p:attrNameLst>
                                      </p:cBhvr>
                                      <p:to>
                                        <p:strVal val="visible"/>
                                      </p:to>
                                    </p:set>
                                    <p:animEffect transition="in" filter="fade">
                                      <p:cBhvr>
                                        <p:cTn id="73" dur="500"/>
                                        <p:tgtEl>
                                          <p:spTgt spid="52"/>
                                        </p:tgtEl>
                                      </p:cBhvr>
                                    </p:animEffect>
                                  </p:childTnLst>
                                </p:cTn>
                              </p:par>
                            </p:childTnLst>
                          </p:cTn>
                        </p:par>
                        <p:par>
                          <p:cTn id="74" fill="hold">
                            <p:stCondLst>
                              <p:cond delay="500"/>
                            </p:stCondLst>
                            <p:childTnLst>
                              <p:par>
                                <p:cTn id="75" presetID="10" presetClass="entr" presetSubtype="0" fill="hold" grpId="0" nodeType="afterEffect">
                                  <p:stCondLst>
                                    <p:cond delay="0"/>
                                  </p:stCondLst>
                                  <p:childTnLst>
                                    <p:set>
                                      <p:cBhvr>
                                        <p:cTn id="76" dur="1" fill="hold">
                                          <p:stCondLst>
                                            <p:cond delay="0"/>
                                          </p:stCondLst>
                                        </p:cTn>
                                        <p:tgtEl>
                                          <p:spTgt spid="55"/>
                                        </p:tgtEl>
                                        <p:attrNameLst>
                                          <p:attrName>style.visibility</p:attrName>
                                        </p:attrNameLst>
                                      </p:cBhvr>
                                      <p:to>
                                        <p:strVal val="visible"/>
                                      </p:to>
                                    </p:set>
                                    <p:animEffect transition="in" filter="fade">
                                      <p:cBhvr>
                                        <p:cTn id="77" dur="500"/>
                                        <p:tgtEl>
                                          <p:spTgt spid="55"/>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
                                            <p:txEl>
                                              <p:pRg st="7" end="7"/>
                                            </p:txEl>
                                          </p:spTgt>
                                        </p:tgtEl>
                                        <p:attrNameLst>
                                          <p:attrName>style.visibility</p:attrName>
                                        </p:attrNameLst>
                                      </p:cBhvr>
                                      <p:to>
                                        <p:strVal val="visible"/>
                                      </p:to>
                                    </p:set>
                                    <p:animEffect transition="in" filter="fade">
                                      <p:cBhvr>
                                        <p:cTn id="82" dur="200"/>
                                        <p:tgtEl>
                                          <p:spTgt spid="3">
                                            <p:txEl>
                                              <p:pRg st="7" end="7"/>
                                            </p:txEl>
                                          </p:spTgt>
                                        </p:tgtEl>
                                      </p:cBhvr>
                                    </p:animEffect>
                                  </p:childTnLst>
                                </p:cTn>
                              </p:par>
                              <p:par>
                                <p:cTn id="83" presetID="10" presetClass="entr" presetSubtype="0"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Effect transition="in" filter="fade">
                                      <p:cBhvr>
                                        <p:cTn id="85" dur="200"/>
                                        <p:tgtEl>
                                          <p:spTgt spid="67"/>
                                        </p:tgtEl>
                                      </p:cBhvr>
                                    </p:animEffect>
                                  </p:childTnLst>
                                </p:cTn>
                              </p:par>
                              <p:par>
                                <p:cTn id="86" presetID="10" presetClass="entr" presetSubtype="0" fill="hold" nodeType="withEffect">
                                  <p:stCondLst>
                                    <p:cond delay="0"/>
                                  </p:stCondLst>
                                  <p:childTnLst>
                                    <p:set>
                                      <p:cBhvr>
                                        <p:cTn id="87" dur="1" fill="hold">
                                          <p:stCondLst>
                                            <p:cond delay="0"/>
                                          </p:stCondLst>
                                        </p:cTn>
                                        <p:tgtEl>
                                          <p:spTgt spid="44"/>
                                        </p:tgtEl>
                                        <p:attrNameLst>
                                          <p:attrName>style.visibility</p:attrName>
                                        </p:attrNameLst>
                                      </p:cBhvr>
                                      <p:to>
                                        <p:strVal val="visible"/>
                                      </p:to>
                                    </p:set>
                                    <p:animEffect transition="in" filter="fade">
                                      <p:cBhvr>
                                        <p:cTn id="88" dur="200"/>
                                        <p:tgtEl>
                                          <p:spTgt spid="44"/>
                                        </p:tgtEl>
                                      </p:cBhvr>
                                    </p:animEffect>
                                  </p:childTnLst>
                                </p:cTn>
                              </p:par>
                            </p:childTnLst>
                          </p:cTn>
                        </p:par>
                        <p:par>
                          <p:cTn id="89" fill="hold">
                            <p:stCondLst>
                              <p:cond delay="200"/>
                            </p:stCondLst>
                            <p:childTnLst>
                              <p:par>
                                <p:cTn id="90" presetID="10" presetClass="entr" presetSubtype="0" fill="hold" nodeType="afterEffect">
                                  <p:stCondLst>
                                    <p:cond delay="0"/>
                                  </p:stCondLst>
                                  <p:childTnLst>
                                    <p:set>
                                      <p:cBhvr>
                                        <p:cTn id="91" dur="1" fill="hold">
                                          <p:stCondLst>
                                            <p:cond delay="0"/>
                                          </p:stCondLst>
                                        </p:cTn>
                                        <p:tgtEl>
                                          <p:spTgt spid="68"/>
                                        </p:tgtEl>
                                        <p:attrNameLst>
                                          <p:attrName>style.visibility</p:attrName>
                                        </p:attrNameLst>
                                      </p:cBhvr>
                                      <p:to>
                                        <p:strVal val="visible"/>
                                      </p:to>
                                    </p:set>
                                    <p:animEffect transition="in" filter="fade">
                                      <p:cBhvr>
                                        <p:cTn id="92" dur="200"/>
                                        <p:tgtEl>
                                          <p:spTgt spid="68"/>
                                        </p:tgtEl>
                                      </p:cBhvr>
                                    </p:animEffect>
                                  </p:childTnLst>
                                </p:cTn>
                              </p:par>
                              <p:par>
                                <p:cTn id="93" presetID="10" presetClass="entr" presetSubtype="0" fill="hold" nodeType="withEffect">
                                  <p:stCondLst>
                                    <p:cond delay="0"/>
                                  </p:stCondLst>
                                  <p:childTnLst>
                                    <p:set>
                                      <p:cBhvr>
                                        <p:cTn id="94" dur="1" fill="hold">
                                          <p:stCondLst>
                                            <p:cond delay="0"/>
                                          </p:stCondLst>
                                        </p:cTn>
                                        <p:tgtEl>
                                          <p:spTgt spid="56"/>
                                        </p:tgtEl>
                                        <p:attrNameLst>
                                          <p:attrName>style.visibility</p:attrName>
                                        </p:attrNameLst>
                                      </p:cBhvr>
                                      <p:to>
                                        <p:strVal val="visible"/>
                                      </p:to>
                                    </p:set>
                                    <p:animEffect transition="in" filter="fade">
                                      <p:cBhvr>
                                        <p:cTn id="95" dur="200"/>
                                        <p:tgtEl>
                                          <p:spTgt spid="56"/>
                                        </p:tgtEl>
                                      </p:cBhvr>
                                    </p:animEffect>
                                  </p:childTnLst>
                                </p:cTn>
                              </p:par>
                            </p:childTnLst>
                          </p:cTn>
                        </p:par>
                        <p:par>
                          <p:cTn id="96" fill="hold">
                            <p:stCondLst>
                              <p:cond delay="400"/>
                            </p:stCondLst>
                            <p:childTnLst>
                              <p:par>
                                <p:cTn id="97" presetID="10" presetClass="entr" presetSubtype="0" fill="hold" nodeType="afterEffect">
                                  <p:stCondLst>
                                    <p:cond delay="0"/>
                                  </p:stCondLst>
                                  <p:childTnLst>
                                    <p:set>
                                      <p:cBhvr>
                                        <p:cTn id="98" dur="1" fill="hold">
                                          <p:stCondLst>
                                            <p:cond delay="0"/>
                                          </p:stCondLst>
                                        </p:cTn>
                                        <p:tgtEl>
                                          <p:spTgt spid="69"/>
                                        </p:tgtEl>
                                        <p:attrNameLst>
                                          <p:attrName>style.visibility</p:attrName>
                                        </p:attrNameLst>
                                      </p:cBhvr>
                                      <p:to>
                                        <p:strVal val="visible"/>
                                      </p:to>
                                    </p:set>
                                    <p:animEffect transition="in" filter="fade">
                                      <p:cBhvr>
                                        <p:cTn id="99" dur="200"/>
                                        <p:tgtEl>
                                          <p:spTgt spid="69"/>
                                        </p:tgtEl>
                                      </p:cBhvr>
                                    </p:animEffect>
                                  </p:childTnLst>
                                </p:cTn>
                              </p:par>
                              <p:par>
                                <p:cTn id="100" presetID="10" presetClass="entr" presetSubtype="0" fill="hold" nodeType="withEffect">
                                  <p:stCondLst>
                                    <p:cond delay="0"/>
                                  </p:stCondLst>
                                  <p:childTnLst>
                                    <p:set>
                                      <p:cBhvr>
                                        <p:cTn id="101" dur="1" fill="hold">
                                          <p:stCondLst>
                                            <p:cond delay="0"/>
                                          </p:stCondLst>
                                        </p:cTn>
                                        <p:tgtEl>
                                          <p:spTgt spid="59"/>
                                        </p:tgtEl>
                                        <p:attrNameLst>
                                          <p:attrName>style.visibility</p:attrName>
                                        </p:attrNameLst>
                                      </p:cBhvr>
                                      <p:to>
                                        <p:strVal val="visible"/>
                                      </p:to>
                                    </p:set>
                                    <p:animEffect transition="in" filter="fade">
                                      <p:cBhvr>
                                        <p:cTn id="102" dur="200"/>
                                        <p:tgtEl>
                                          <p:spTgt spid="59"/>
                                        </p:tgtEl>
                                      </p:cBhvr>
                                    </p:animEffect>
                                  </p:childTnLst>
                                </p:cTn>
                              </p:par>
                            </p:childTnLst>
                          </p:cTn>
                        </p:par>
                        <p:par>
                          <p:cTn id="103" fill="hold">
                            <p:stCondLst>
                              <p:cond delay="600"/>
                            </p:stCondLst>
                            <p:childTnLst>
                              <p:par>
                                <p:cTn id="104" presetID="10" presetClass="entr" presetSubtype="0" fill="hold" nodeType="afterEffect">
                                  <p:stCondLst>
                                    <p:cond delay="0"/>
                                  </p:stCondLst>
                                  <p:childTnLst>
                                    <p:set>
                                      <p:cBhvr>
                                        <p:cTn id="105" dur="1" fill="hold">
                                          <p:stCondLst>
                                            <p:cond delay="0"/>
                                          </p:stCondLst>
                                        </p:cTn>
                                        <p:tgtEl>
                                          <p:spTgt spid="70"/>
                                        </p:tgtEl>
                                        <p:attrNameLst>
                                          <p:attrName>style.visibility</p:attrName>
                                        </p:attrNameLst>
                                      </p:cBhvr>
                                      <p:to>
                                        <p:strVal val="visible"/>
                                      </p:to>
                                    </p:set>
                                    <p:animEffect transition="in" filter="fade">
                                      <p:cBhvr>
                                        <p:cTn id="106" dur="200"/>
                                        <p:tgtEl>
                                          <p:spTgt spid="70"/>
                                        </p:tgtEl>
                                      </p:cBhvr>
                                    </p:animEffect>
                                  </p:childTnLst>
                                </p:cTn>
                              </p:par>
                              <p:par>
                                <p:cTn id="107" presetID="10" presetClass="entr" presetSubtype="0" fill="hold" nodeType="withEffect">
                                  <p:stCondLst>
                                    <p:cond delay="0"/>
                                  </p:stCondLst>
                                  <p:childTnLst>
                                    <p:set>
                                      <p:cBhvr>
                                        <p:cTn id="108" dur="1" fill="hold">
                                          <p:stCondLst>
                                            <p:cond delay="0"/>
                                          </p:stCondLst>
                                        </p:cTn>
                                        <p:tgtEl>
                                          <p:spTgt spid="62"/>
                                        </p:tgtEl>
                                        <p:attrNameLst>
                                          <p:attrName>style.visibility</p:attrName>
                                        </p:attrNameLst>
                                      </p:cBhvr>
                                      <p:to>
                                        <p:strVal val="visible"/>
                                      </p:to>
                                    </p:set>
                                    <p:animEffect transition="in" filter="fade">
                                      <p:cBhvr>
                                        <p:cTn id="109" dur="2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1" grpId="0" animBg="1"/>
      <p:bldP spid="12" grpId="0" animBg="1"/>
      <p:bldP spid="13" grpId="0" animBg="1"/>
      <p:bldP spid="14" grpId="0" animBg="1"/>
      <p:bldP spid="18" grpId="0" animBg="1"/>
      <p:bldP spid="23" grpId="0" animBg="1"/>
      <p:bldP spid="40" grpId="0" animBg="1"/>
      <p:bldP spid="52" grpId="0" animBg="1"/>
      <p:bldP spid="53" grpId="0" animBg="1"/>
      <p:bldP spid="5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14</a:t>
            </a:fld>
            <a:endParaRPr lang="en-US" dirty="0"/>
          </a:p>
        </p:txBody>
      </p:sp>
      <p:sp>
        <p:nvSpPr>
          <p:cNvPr id="6" name="Content Placeholder 5"/>
          <p:cNvSpPr>
            <a:spLocks noGrp="1"/>
          </p:cNvSpPr>
          <p:nvPr>
            <p:ph idx="1"/>
          </p:nvPr>
        </p:nvSpPr>
        <p:spPr/>
        <p:txBody>
          <a:bodyPr/>
          <a:lstStyle/>
          <a:p>
            <a:r>
              <a:rPr lang="en-US" dirty="0"/>
              <a:t>The table is the main </a:t>
            </a:r>
            <a:r>
              <a:rPr lang="en-US" dirty="0">
                <a:solidFill>
                  <a:schemeClr val="accent1"/>
                </a:solidFill>
              </a:rPr>
              <a:t>building block </a:t>
            </a:r>
            <a:r>
              <a:rPr lang="en-US" dirty="0"/>
              <a:t>of any database</a:t>
            </a:r>
          </a:p>
          <a:p>
            <a:pPr>
              <a:spcBef>
                <a:spcPts val="27600"/>
              </a:spcBef>
            </a:pPr>
            <a:r>
              <a:rPr lang="en-US" dirty="0"/>
              <a:t>Each </a:t>
            </a:r>
            <a:r>
              <a:rPr lang="en-US" dirty="0">
                <a:solidFill>
                  <a:schemeClr val="accent1"/>
                </a:solidFill>
              </a:rPr>
              <a:t>row</a:t>
            </a:r>
            <a:r>
              <a:rPr lang="en-US" dirty="0"/>
              <a:t> is called a </a:t>
            </a:r>
            <a:r>
              <a:rPr lang="en-US" dirty="0">
                <a:solidFill>
                  <a:schemeClr val="accent1"/>
                </a:solidFill>
              </a:rPr>
              <a:t>record </a:t>
            </a:r>
            <a:r>
              <a:rPr lang="en-US" dirty="0"/>
              <a:t>or</a:t>
            </a:r>
            <a:r>
              <a:rPr lang="en-US" dirty="0">
                <a:solidFill>
                  <a:schemeClr val="accent1"/>
                </a:solidFill>
              </a:rPr>
              <a:t> entity</a:t>
            </a:r>
          </a:p>
          <a:p>
            <a:r>
              <a:rPr lang="en-US" dirty="0"/>
              <a:t>Columns (</a:t>
            </a:r>
            <a:r>
              <a:rPr lang="en-US" dirty="0">
                <a:solidFill>
                  <a:schemeClr val="accent1"/>
                </a:solidFill>
              </a:rPr>
              <a:t>fields</a:t>
            </a:r>
            <a:r>
              <a:rPr lang="en-US" dirty="0"/>
              <a:t>) define the </a:t>
            </a:r>
            <a:r>
              <a:rPr lang="en-US" dirty="0">
                <a:solidFill>
                  <a:schemeClr val="accent1"/>
                </a:solidFill>
              </a:rPr>
              <a:t>type</a:t>
            </a:r>
            <a:r>
              <a:rPr lang="en-US" dirty="0"/>
              <a:t> of data they contain</a:t>
            </a:r>
          </a:p>
        </p:txBody>
      </p:sp>
      <p:sp>
        <p:nvSpPr>
          <p:cNvPr id="465922" name="Rectangle 2"/>
          <p:cNvSpPr>
            <a:spLocks noGrp="1" noChangeArrowheads="1"/>
          </p:cNvSpPr>
          <p:nvPr>
            <p:ph type="title"/>
          </p:nvPr>
        </p:nvSpPr>
        <p:spPr/>
        <p:txBody>
          <a:bodyPr/>
          <a:lstStyle/>
          <a:p>
            <a:r>
              <a:rPr lang="en-US" dirty="0"/>
              <a:t>Database Table Elements</a:t>
            </a:r>
            <a:endParaRPr lang="bg-BG" dirty="0"/>
          </a:p>
        </p:txBody>
      </p:sp>
      <p:graphicFrame>
        <p:nvGraphicFramePr>
          <p:cNvPr id="15" name="Group 49"/>
          <p:cNvGraphicFramePr>
            <a:graphicFrameLocks/>
          </p:cNvGraphicFramePr>
          <p:nvPr>
            <p:extLst>
              <p:ext uri="{D42A27DB-BD31-4B8C-83A1-F6EECF244321}">
                <p14:modId xmlns:p14="http://schemas.microsoft.com/office/powerpoint/2010/main" val="1638501025"/>
              </p:ext>
            </p:extLst>
          </p:nvPr>
        </p:nvGraphicFramePr>
        <p:xfrm>
          <a:off x="1632457" y="2471599"/>
          <a:ext cx="8923911" cy="2415745"/>
        </p:xfrm>
        <a:graphic>
          <a:graphicData uri="http://schemas.openxmlformats.org/drawingml/2006/table">
            <a:tbl>
              <a:tblPr/>
              <a:tblGrid>
                <a:gridCol w="2142112">
                  <a:extLst>
                    <a:ext uri="{9D8B030D-6E8A-4147-A177-3AD203B41FA5}">
                      <a16:colId xmlns:a16="http://schemas.microsoft.com/office/drawing/2014/main" val="20000"/>
                    </a:ext>
                  </a:extLst>
                </a:gridCol>
                <a:gridCol w="2590800">
                  <a:extLst>
                    <a:ext uri="{9D8B030D-6E8A-4147-A177-3AD203B41FA5}">
                      <a16:colId xmlns:a16="http://schemas.microsoft.com/office/drawing/2014/main" val="20001"/>
                    </a:ext>
                  </a:extLst>
                </a:gridCol>
                <a:gridCol w="2514600">
                  <a:extLst>
                    <a:ext uri="{9D8B030D-6E8A-4147-A177-3AD203B41FA5}">
                      <a16:colId xmlns:a16="http://schemas.microsoft.com/office/drawing/2014/main" val="1808587013"/>
                    </a:ext>
                  </a:extLst>
                </a:gridCol>
                <a:gridCol w="1676399">
                  <a:extLst>
                    <a:ext uri="{9D8B030D-6E8A-4147-A177-3AD203B41FA5}">
                      <a16:colId xmlns:a16="http://schemas.microsoft.com/office/drawing/2014/main" val="1545185628"/>
                    </a:ext>
                  </a:extLst>
                </a:gridCol>
              </a:tblGrid>
              <a:tr h="586945">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CustomerID</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FirstName</a:t>
                      </a:r>
                      <a:endParaRPr kumimoji="1" lang="bg-BG"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Birthdate</a:t>
                      </a:r>
                      <a:endParaRPr kumimoji="1" lang="bg-BG"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CityID</a:t>
                      </a:r>
                      <a:endParaRPr kumimoji="1" lang="bg-BG"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extLst>
                  <a:ext uri="{0D108BD9-81ED-4DB2-BD59-A6C34878D82A}">
                    <a16:rowId xmlns:a16="http://schemas.microsoft.com/office/drawing/2014/main" val="10000"/>
                  </a:ext>
                </a:extLst>
              </a:tr>
              <a:tr h="457200">
                <a:tc>
                  <a:txBody>
                    <a:bodyPr/>
                    <a:lstStyle/>
                    <a:p>
                      <a:pPr algn="ctr"/>
                      <a:r>
                        <a:rPr lang="en-US" dirty="0">
                          <a:solidFill>
                            <a:schemeClr val="tx2"/>
                          </a:solidFill>
                        </a:rPr>
                        <a:t>1</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r>
                        <a:rPr lang="en-US" dirty="0">
                          <a:solidFill>
                            <a:schemeClr val="tx2"/>
                          </a:solidFill>
                        </a:rPr>
                        <a:t>Brigitte</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r>
                        <a:rPr lang="en-US" dirty="0">
                          <a:solidFill>
                            <a:schemeClr val="tx2"/>
                          </a:solidFill>
                        </a:rPr>
                        <a:t>03/12/1975</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ctr"/>
                      <a:r>
                        <a:rPr lang="en-US" dirty="0">
                          <a:solidFill>
                            <a:schemeClr val="tx2"/>
                          </a:solidFill>
                        </a:rPr>
                        <a:t>101</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extLst>
                  <a:ext uri="{0D108BD9-81ED-4DB2-BD59-A6C34878D82A}">
                    <a16:rowId xmlns:a16="http://schemas.microsoft.com/office/drawing/2014/main" val="10001"/>
                  </a:ext>
                </a:extLst>
              </a:tr>
              <a:tr h="457200">
                <a:tc>
                  <a:txBody>
                    <a:bodyPr/>
                    <a:lstStyle/>
                    <a:p>
                      <a:pPr algn="ctr"/>
                      <a:r>
                        <a:rPr lang="en-US" dirty="0">
                          <a:solidFill>
                            <a:schemeClr val="tx2"/>
                          </a:solidFill>
                        </a:rPr>
                        <a:t>2</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r>
                        <a:rPr lang="en-US" dirty="0">
                          <a:solidFill>
                            <a:schemeClr val="tx2"/>
                          </a:solidFill>
                        </a:rPr>
                        <a:t>August</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r>
                        <a:rPr lang="en-US" dirty="0">
                          <a:solidFill>
                            <a:schemeClr val="tx2"/>
                          </a:solidFill>
                        </a:rPr>
                        <a:t>27/05/1968</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ctr"/>
                      <a:r>
                        <a:rPr lang="en-US" dirty="0">
                          <a:solidFill>
                            <a:schemeClr val="tx2"/>
                          </a:solidFill>
                        </a:rPr>
                        <a:t>102</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extLst>
                  <a:ext uri="{0D108BD9-81ED-4DB2-BD59-A6C34878D82A}">
                    <a16:rowId xmlns:a16="http://schemas.microsoft.com/office/drawing/2014/main" val="10002"/>
                  </a:ext>
                </a:extLst>
              </a:tr>
              <a:tr h="457200">
                <a:tc>
                  <a:txBody>
                    <a:bodyPr/>
                    <a:lstStyle/>
                    <a:p>
                      <a:pPr algn="ctr"/>
                      <a:r>
                        <a:rPr lang="en-US" dirty="0">
                          <a:solidFill>
                            <a:schemeClr val="tx2"/>
                          </a:solidFill>
                        </a:rPr>
                        <a:t>3</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r>
                        <a:rPr lang="en-US" dirty="0">
                          <a:solidFill>
                            <a:schemeClr val="tx2"/>
                          </a:solidFill>
                        </a:rPr>
                        <a:t>Benjamin</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r>
                        <a:rPr lang="en-US" dirty="0">
                          <a:solidFill>
                            <a:schemeClr val="tx2"/>
                          </a:solidFill>
                        </a:rPr>
                        <a:t>15/10/1988</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ctr"/>
                      <a:r>
                        <a:rPr lang="en-US" dirty="0">
                          <a:solidFill>
                            <a:schemeClr val="tx2"/>
                          </a:solidFill>
                        </a:rPr>
                        <a:t>103</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extLst>
                  <a:ext uri="{0D108BD9-81ED-4DB2-BD59-A6C34878D82A}">
                    <a16:rowId xmlns:a16="http://schemas.microsoft.com/office/drawing/2014/main" val="10003"/>
                  </a:ext>
                </a:extLst>
              </a:tr>
              <a:tr h="457200">
                <a:tc>
                  <a:txBody>
                    <a:bodyPr/>
                    <a:lstStyle/>
                    <a:p>
                      <a:pPr algn="ctr"/>
                      <a:r>
                        <a:rPr lang="en-US" dirty="0">
                          <a:solidFill>
                            <a:schemeClr val="tx2"/>
                          </a:solidFill>
                        </a:rPr>
                        <a:t>4</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r>
                        <a:rPr lang="en-US" dirty="0">
                          <a:solidFill>
                            <a:schemeClr val="tx2"/>
                          </a:solidFill>
                        </a:rPr>
                        <a:t>Denis</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r>
                        <a:rPr lang="en-US" dirty="0">
                          <a:solidFill>
                            <a:schemeClr val="tx2"/>
                          </a:solidFill>
                        </a:rPr>
                        <a:t>07/01/1993</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ctr"/>
                      <a:r>
                        <a:rPr lang="en-US" dirty="0">
                          <a:solidFill>
                            <a:schemeClr val="tx2"/>
                          </a:solidFill>
                        </a:rPr>
                        <a:t>104</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extLst>
                  <a:ext uri="{0D108BD9-81ED-4DB2-BD59-A6C34878D82A}">
                    <a16:rowId xmlns:a16="http://schemas.microsoft.com/office/drawing/2014/main" val="10004"/>
                  </a:ext>
                </a:extLst>
              </a:tr>
            </a:tbl>
          </a:graphicData>
        </a:graphic>
      </p:graphicFrame>
      <p:sp>
        <p:nvSpPr>
          <p:cNvPr id="16" name="AutoShape 7"/>
          <p:cNvSpPr>
            <a:spLocks noChangeArrowheads="1"/>
          </p:cNvSpPr>
          <p:nvPr/>
        </p:nvSpPr>
        <p:spPr bwMode="auto">
          <a:xfrm>
            <a:off x="227012" y="4256890"/>
            <a:ext cx="1234638" cy="677820"/>
          </a:xfrm>
          <a:prstGeom prst="wedgeRoundRectCallout">
            <a:avLst>
              <a:gd name="adj1" fmla="val 43059"/>
              <a:gd name="adj2" fmla="val -91657"/>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270000" tIns="90000" rIns="270000" bIns="90000" numCol="1" spcCol="0" rtlCol="0" fromWordArt="0" anchor="ctr" anchorCtr="0" forceAA="0" compatLnSpc="1">
            <a:prstTxWarp prst="textNoShape">
              <a:avLst/>
            </a:prstTxWarp>
            <a:spAutoFit/>
          </a:bodyPr>
          <a:lstStyle/>
          <a:p>
            <a:pPr algn="ctr"/>
            <a:r>
              <a:rPr lang="en-US" sz="2800" noProof="1">
                <a:solidFill>
                  <a:srgbClr val="FFFFFF"/>
                </a:solidFill>
              </a:rPr>
              <a:t>Row</a:t>
            </a:r>
          </a:p>
        </p:txBody>
      </p:sp>
      <p:sp>
        <p:nvSpPr>
          <p:cNvPr id="17" name="Rectangle: Rounded Corners 16"/>
          <p:cNvSpPr/>
          <p:nvPr/>
        </p:nvSpPr>
        <p:spPr>
          <a:xfrm>
            <a:off x="1435100" y="3401444"/>
            <a:ext cx="9258300" cy="673099"/>
          </a:xfrm>
          <a:prstGeom prst="roundRect">
            <a:avLst>
              <a:gd name="adj" fmla="val 5385"/>
            </a:avLst>
          </a:prstGeom>
          <a:noFill/>
          <a:ln w="57150">
            <a:solidFill>
              <a:srgbClr val="F3CD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800" b="1" dirty="0">
              <a:solidFill>
                <a:srgbClr val="FBEEDC"/>
              </a:solidFill>
              <a:effectLst>
                <a:outerShdw blurRad="38100" dist="38100" dir="2700000" algn="tl">
                  <a:srgbClr val="000000">
                    <a:alpha val="43137"/>
                  </a:srgbClr>
                </a:outerShdw>
              </a:effectLst>
              <a:latin typeface="Consolas" panose="020B0609020204030204" pitchFamily="49" charset="0"/>
            </a:endParaRPr>
          </a:p>
        </p:txBody>
      </p:sp>
      <p:sp>
        <p:nvSpPr>
          <p:cNvPr id="18" name="Rectangle: Rounded Corners 17"/>
          <p:cNvSpPr/>
          <p:nvPr/>
        </p:nvSpPr>
        <p:spPr>
          <a:xfrm>
            <a:off x="3644900" y="2321944"/>
            <a:ext cx="2870200" cy="2679700"/>
          </a:xfrm>
          <a:prstGeom prst="roundRect">
            <a:avLst>
              <a:gd name="adj" fmla="val 5385"/>
            </a:avLst>
          </a:prstGeom>
          <a:noFill/>
          <a:ln w="57150">
            <a:solidFill>
              <a:srgbClr val="F3CD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800" b="1" dirty="0">
              <a:solidFill>
                <a:srgbClr val="FBEEDC"/>
              </a:solidFill>
              <a:effectLst>
                <a:outerShdw blurRad="38100" dist="38100" dir="2700000" algn="tl">
                  <a:srgbClr val="000000">
                    <a:alpha val="43137"/>
                  </a:srgbClr>
                </a:outerShdw>
              </a:effectLst>
              <a:latin typeface="Consolas" panose="020B0609020204030204" pitchFamily="49" charset="0"/>
            </a:endParaRPr>
          </a:p>
        </p:txBody>
      </p:sp>
      <p:sp>
        <p:nvSpPr>
          <p:cNvPr id="21" name="AutoShape 7"/>
          <p:cNvSpPr>
            <a:spLocks noChangeArrowheads="1"/>
          </p:cNvSpPr>
          <p:nvPr/>
        </p:nvSpPr>
        <p:spPr bwMode="auto">
          <a:xfrm>
            <a:off x="7176939" y="1667767"/>
            <a:ext cx="1736873" cy="677820"/>
          </a:xfrm>
          <a:prstGeom prst="wedgeRoundRectCallout">
            <a:avLst>
              <a:gd name="adj1" fmla="val -82609"/>
              <a:gd name="adj2" fmla="val 42619"/>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270000" tIns="90000" rIns="270000" bIns="90000" numCol="1" spcCol="0" rtlCol="0" fromWordArt="0" anchor="ctr" anchorCtr="0" forceAA="0" compatLnSpc="1">
            <a:prstTxWarp prst="textNoShape">
              <a:avLst/>
            </a:prstTxWarp>
            <a:spAutoFit/>
          </a:bodyPr>
          <a:lstStyle/>
          <a:p>
            <a:pPr algn="ctr"/>
            <a:r>
              <a:rPr lang="en-US" sz="2800" noProof="1">
                <a:solidFill>
                  <a:srgbClr val="FFFFFF"/>
                </a:solidFill>
              </a:rPr>
              <a:t>Column</a:t>
            </a:r>
          </a:p>
        </p:txBody>
      </p:sp>
      <p:sp>
        <p:nvSpPr>
          <p:cNvPr id="22" name="Rectangle: Rounded Corners 21"/>
          <p:cNvSpPr/>
          <p:nvPr/>
        </p:nvSpPr>
        <p:spPr>
          <a:xfrm>
            <a:off x="3644900" y="3414144"/>
            <a:ext cx="2870200" cy="647700"/>
          </a:xfrm>
          <a:prstGeom prst="roundRect">
            <a:avLst>
              <a:gd name="adj" fmla="val 5385"/>
            </a:avLst>
          </a:prstGeom>
          <a:noFill/>
          <a:ln w="57150">
            <a:solidFill>
              <a:srgbClr val="F3CD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800" b="1" dirty="0">
              <a:solidFill>
                <a:srgbClr val="FBEEDC"/>
              </a:solidFill>
              <a:effectLst>
                <a:outerShdw blurRad="38100" dist="38100" dir="2700000" algn="tl">
                  <a:srgbClr val="000000">
                    <a:alpha val="43137"/>
                  </a:srgbClr>
                </a:outerShdw>
              </a:effectLst>
              <a:latin typeface="Consolas" panose="020B0609020204030204" pitchFamily="49" charset="0"/>
            </a:endParaRPr>
          </a:p>
        </p:txBody>
      </p:sp>
      <p:sp>
        <p:nvSpPr>
          <p:cNvPr id="23" name="AutoShape 7"/>
          <p:cNvSpPr>
            <a:spLocks noChangeArrowheads="1"/>
          </p:cNvSpPr>
          <p:nvPr/>
        </p:nvSpPr>
        <p:spPr bwMode="auto">
          <a:xfrm>
            <a:off x="7255369" y="5022992"/>
            <a:ext cx="1139994" cy="677820"/>
          </a:xfrm>
          <a:prstGeom prst="wedgeRoundRectCallout">
            <a:avLst>
              <a:gd name="adj1" fmla="val -133489"/>
              <a:gd name="adj2" fmla="val -18031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270000" tIns="90000" rIns="270000" bIns="90000" numCol="1" spcCol="0" rtlCol="0" fromWordArt="0" anchor="ctr" anchorCtr="0" forceAA="0" compatLnSpc="1">
            <a:prstTxWarp prst="textNoShape">
              <a:avLst/>
            </a:prstTxWarp>
            <a:spAutoFit/>
          </a:bodyPr>
          <a:lstStyle/>
          <a:p>
            <a:pPr algn="ctr"/>
            <a:r>
              <a:rPr lang="en-US" sz="2800" noProof="1">
                <a:solidFill>
                  <a:srgbClr val="FFFFFF"/>
                </a:solidFill>
              </a:rPr>
              <a:t>Cell</a:t>
            </a:r>
          </a:p>
        </p:txBody>
      </p:sp>
    </p:spTree>
    <p:extLst>
      <p:ext uri="{BB962C8B-B14F-4D97-AF65-F5344CB8AC3E}">
        <p14:creationId xmlns:p14="http://schemas.microsoft.com/office/powerpoint/2010/main" val="34306198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xit" presetSubtype="0" fill="hold" grpId="1"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2"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xit" presetSubtype="0" fill="hold" grpId="1" nodeType="withEffect">
                                  <p:stCondLst>
                                    <p:cond delay="0"/>
                                  </p:stCondLst>
                                  <p:childTnLst>
                                    <p:animEffect transition="out" filter="fade">
                                      <p:cBhvr>
                                        <p:cTn id="34" dur="500"/>
                                        <p:tgtEl>
                                          <p:spTgt spid="21"/>
                                        </p:tgtEl>
                                      </p:cBhvr>
                                    </p:animEffect>
                                    <p:set>
                                      <p:cBhvr>
                                        <p:cTn id="35" dur="1" fill="hold">
                                          <p:stCondLst>
                                            <p:cond delay="499"/>
                                          </p:stCondLst>
                                        </p:cTn>
                                        <p:tgtEl>
                                          <p:spTgt spid="21"/>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8"/>
                                        </p:tgtEl>
                                      </p:cBhvr>
                                    </p:animEffect>
                                    <p:set>
                                      <p:cBhvr>
                                        <p:cTn id="38" dur="1" fill="hold">
                                          <p:stCondLst>
                                            <p:cond delay="499"/>
                                          </p:stCondLst>
                                        </p:cTn>
                                        <p:tgtEl>
                                          <p:spTgt spid="1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
                                            <p:txEl>
                                              <p:pRg st="1" end="1"/>
                                            </p:txEl>
                                          </p:spTgt>
                                        </p:tgtEl>
                                        <p:attrNameLst>
                                          <p:attrName>style.visibility</p:attrName>
                                        </p:attrNameLst>
                                      </p:cBhvr>
                                      <p:to>
                                        <p:strVal val="visible"/>
                                      </p:to>
                                    </p:set>
                                    <p:animEffect transition="in" filter="fade">
                                      <p:cBhvr>
                                        <p:cTn id="43" dur="500"/>
                                        <p:tgtEl>
                                          <p:spTgt spid="6">
                                            <p:txEl>
                                              <p:pRg st="1" end="1"/>
                                            </p:txEl>
                                          </p:spTgt>
                                        </p:tgtEl>
                                      </p:cBhvr>
                                    </p:animEffect>
                                  </p:childTnLst>
                                </p:cTn>
                              </p:par>
                              <p:par>
                                <p:cTn id="44" presetID="10" presetClass="exit" presetSubtype="0" fill="hold" grpId="1" nodeType="withEffect">
                                  <p:stCondLst>
                                    <p:cond delay="0"/>
                                  </p:stCondLst>
                                  <p:childTnLst>
                                    <p:animEffect transition="out" filter="fade">
                                      <p:cBhvr>
                                        <p:cTn id="45" dur="500"/>
                                        <p:tgtEl>
                                          <p:spTgt spid="23"/>
                                        </p:tgtEl>
                                      </p:cBhvr>
                                    </p:animEffect>
                                    <p:set>
                                      <p:cBhvr>
                                        <p:cTn id="46" dur="1" fill="hold">
                                          <p:stCondLst>
                                            <p:cond delay="499"/>
                                          </p:stCondLst>
                                        </p:cTn>
                                        <p:tgtEl>
                                          <p:spTgt spid="23"/>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22"/>
                                        </p:tgtEl>
                                      </p:cBhvr>
                                    </p:animEffect>
                                    <p:set>
                                      <p:cBhvr>
                                        <p:cTn id="49" dur="1" fill="hold">
                                          <p:stCondLst>
                                            <p:cond delay="499"/>
                                          </p:stCondLst>
                                        </p:cTn>
                                        <p:tgtEl>
                                          <p:spTgt spid="22"/>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6">
                                            <p:txEl>
                                              <p:pRg st="2" end="2"/>
                                            </p:txEl>
                                          </p:spTgt>
                                        </p:tgtEl>
                                        <p:attrNameLst>
                                          <p:attrName>style.visibility</p:attrName>
                                        </p:attrNameLst>
                                      </p:cBhvr>
                                      <p:to>
                                        <p:strVal val="visible"/>
                                      </p:to>
                                    </p:set>
                                    <p:animEffect transition="in" filter="fade">
                                      <p:cBhvr>
                                        <p:cTn id="54"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1" animBg="1"/>
      <p:bldP spid="17" grpId="2" animBg="1"/>
      <p:bldP spid="18" grpId="0" animBg="1"/>
      <p:bldP spid="18" grpId="1" animBg="1"/>
      <p:bldP spid="21" grpId="0" animBg="1"/>
      <p:bldP spid="21" grpId="1" animBg="1"/>
      <p:bldP spid="22" grpId="0" animBg="1"/>
      <p:bldP spid="22" grpId="1" animBg="1"/>
      <p:bldP spid="23" grpId="0" animBg="1"/>
      <p:bldP spid="23"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15</a:t>
            </a:fld>
            <a:endParaRPr lang="en-US" dirty="0"/>
          </a:p>
        </p:txBody>
      </p:sp>
      <p:sp>
        <p:nvSpPr>
          <p:cNvPr id="3" name="Content Placeholder 2"/>
          <p:cNvSpPr>
            <a:spLocks noGrp="1"/>
          </p:cNvSpPr>
          <p:nvPr>
            <p:ph idx="1"/>
          </p:nvPr>
        </p:nvSpPr>
        <p:spPr/>
        <p:txBody>
          <a:bodyPr/>
          <a:lstStyle/>
          <a:p>
            <a:r>
              <a:rPr lang="en-US" dirty="0"/>
              <a:t>To communicate with the Engine we use </a:t>
            </a:r>
            <a:r>
              <a:rPr lang="en-US" dirty="0">
                <a:solidFill>
                  <a:schemeClr val="accent1"/>
                </a:solidFill>
              </a:rPr>
              <a:t>SQL</a:t>
            </a:r>
          </a:p>
          <a:p>
            <a:pPr lvl="1"/>
            <a:r>
              <a:rPr lang="en-US" dirty="0">
                <a:solidFill>
                  <a:schemeClr val="accent1"/>
                </a:solidFill>
              </a:rPr>
              <a:t>Declarative</a:t>
            </a:r>
            <a:r>
              <a:rPr lang="en-US" dirty="0"/>
              <a:t> language</a:t>
            </a:r>
          </a:p>
          <a:p>
            <a:r>
              <a:rPr lang="en-US" dirty="0"/>
              <a:t>Logically divided in four sections</a:t>
            </a:r>
          </a:p>
          <a:p>
            <a:pPr lvl="1"/>
            <a:r>
              <a:rPr lang="en-US" dirty="0">
                <a:solidFill>
                  <a:schemeClr val="accent1"/>
                </a:solidFill>
              </a:rPr>
              <a:t>Data Definition </a:t>
            </a:r>
            <a:r>
              <a:rPr lang="en-US" dirty="0"/>
              <a:t>– describe the structure of our data</a:t>
            </a:r>
          </a:p>
          <a:p>
            <a:pPr lvl="1"/>
            <a:r>
              <a:rPr lang="en-US" dirty="0">
                <a:solidFill>
                  <a:schemeClr val="accent1"/>
                </a:solidFill>
              </a:rPr>
              <a:t>Data Manipulation </a:t>
            </a:r>
            <a:r>
              <a:rPr lang="en-US" dirty="0"/>
              <a:t>– store and retrieve data</a:t>
            </a:r>
          </a:p>
          <a:p>
            <a:pPr lvl="1"/>
            <a:r>
              <a:rPr lang="en-US" dirty="0">
                <a:solidFill>
                  <a:schemeClr val="accent1"/>
                </a:solidFill>
              </a:rPr>
              <a:t>Data Control </a:t>
            </a:r>
            <a:r>
              <a:rPr lang="en-US" dirty="0"/>
              <a:t>– define who can access the data</a:t>
            </a:r>
          </a:p>
          <a:p>
            <a:pPr lvl="1"/>
            <a:r>
              <a:rPr lang="en-US" dirty="0">
                <a:solidFill>
                  <a:schemeClr val="accent1"/>
                </a:solidFill>
              </a:rPr>
              <a:t>Transaction Control </a:t>
            </a:r>
            <a:r>
              <a:rPr lang="en-US" dirty="0"/>
              <a:t>– bundle operations and allow rollback </a:t>
            </a:r>
          </a:p>
        </p:txBody>
      </p:sp>
      <p:sp>
        <p:nvSpPr>
          <p:cNvPr id="4" name="Title 3"/>
          <p:cNvSpPr>
            <a:spLocks noGrp="1"/>
          </p:cNvSpPr>
          <p:nvPr>
            <p:ph type="title"/>
          </p:nvPr>
        </p:nvSpPr>
        <p:spPr/>
        <p:txBody>
          <a:bodyPr/>
          <a:lstStyle/>
          <a:p>
            <a:r>
              <a:rPr lang="en-US" dirty="0"/>
              <a:t>Structured Query Language</a:t>
            </a:r>
          </a:p>
        </p:txBody>
      </p:sp>
    </p:spTree>
    <p:extLst>
      <p:ext uri="{BB962C8B-B14F-4D97-AF65-F5344CB8AC3E}">
        <p14:creationId xmlns:p14="http://schemas.microsoft.com/office/powerpoint/2010/main" val="1494399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Rectangle 34"/>
          <p:cNvSpPr/>
          <p:nvPr/>
        </p:nvSpPr>
        <p:spPr>
          <a:xfrm>
            <a:off x="1100594" y="741724"/>
            <a:ext cx="10894639" cy="89121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16</a:t>
            </a:fld>
            <a:endParaRPr lang="en-US" dirty="0"/>
          </a:p>
        </p:txBody>
      </p:sp>
      <p:sp>
        <p:nvSpPr>
          <p:cNvPr id="465922" name="Rectangle 2"/>
          <p:cNvSpPr>
            <a:spLocks noGrp="1" noChangeArrowheads="1"/>
          </p:cNvSpPr>
          <p:nvPr>
            <p:ph type="title"/>
          </p:nvPr>
        </p:nvSpPr>
        <p:spPr>
          <a:xfrm>
            <a:off x="249989" y="-99383"/>
            <a:ext cx="9577597" cy="1110780"/>
          </a:xfrm>
        </p:spPr>
        <p:txBody>
          <a:bodyPr/>
          <a:lstStyle/>
          <a:p>
            <a:r>
              <a:rPr lang="en-US" dirty="0"/>
              <a:t>Engine’s Behavior</a:t>
            </a:r>
            <a:endParaRPr lang="bg-BG" dirty="0"/>
          </a:p>
        </p:txBody>
      </p:sp>
      <p:sp>
        <p:nvSpPr>
          <p:cNvPr id="2" name="Rectangle 1"/>
          <p:cNvSpPr/>
          <p:nvPr/>
        </p:nvSpPr>
        <p:spPr>
          <a:xfrm>
            <a:off x="608012" y="5791200"/>
            <a:ext cx="1905000" cy="6858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Network</a:t>
            </a:r>
          </a:p>
        </p:txBody>
      </p:sp>
      <p:sp>
        <p:nvSpPr>
          <p:cNvPr id="6" name="Rectangle 5"/>
          <p:cNvSpPr/>
          <p:nvPr/>
        </p:nvSpPr>
        <p:spPr>
          <a:xfrm>
            <a:off x="2817812" y="5029200"/>
            <a:ext cx="1447800" cy="4572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Task</a:t>
            </a:r>
          </a:p>
        </p:txBody>
      </p:sp>
      <p:sp>
        <p:nvSpPr>
          <p:cNvPr id="7" name="Rectangle 6"/>
          <p:cNvSpPr/>
          <p:nvPr/>
        </p:nvSpPr>
        <p:spPr>
          <a:xfrm>
            <a:off x="2817812" y="4419600"/>
            <a:ext cx="1447800" cy="4572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Task</a:t>
            </a:r>
          </a:p>
        </p:txBody>
      </p:sp>
      <p:sp>
        <p:nvSpPr>
          <p:cNvPr id="8" name="Rectangle 7"/>
          <p:cNvSpPr/>
          <p:nvPr/>
        </p:nvSpPr>
        <p:spPr>
          <a:xfrm>
            <a:off x="2817812" y="3810000"/>
            <a:ext cx="1447800" cy="4572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Task</a:t>
            </a:r>
          </a:p>
        </p:txBody>
      </p:sp>
      <p:sp>
        <p:nvSpPr>
          <p:cNvPr id="9" name="Rectangle 8"/>
          <p:cNvSpPr/>
          <p:nvPr/>
        </p:nvSpPr>
        <p:spPr>
          <a:xfrm>
            <a:off x="1370012" y="990600"/>
            <a:ext cx="1447800"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Worker</a:t>
            </a:r>
          </a:p>
        </p:txBody>
      </p:sp>
      <p:sp>
        <p:nvSpPr>
          <p:cNvPr id="10" name="Rectangle 9"/>
          <p:cNvSpPr/>
          <p:nvPr/>
        </p:nvSpPr>
        <p:spPr>
          <a:xfrm>
            <a:off x="3122612" y="981949"/>
            <a:ext cx="1447800"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Worker</a:t>
            </a:r>
          </a:p>
        </p:txBody>
      </p:sp>
      <p:sp>
        <p:nvSpPr>
          <p:cNvPr id="12" name="Rectangle 11"/>
          <p:cNvSpPr/>
          <p:nvPr/>
        </p:nvSpPr>
        <p:spPr>
          <a:xfrm>
            <a:off x="4875212" y="2286000"/>
            <a:ext cx="1600200" cy="89121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Parsing</a:t>
            </a:r>
            <a:br>
              <a:rPr lang="en-US" sz="1800" dirty="0"/>
            </a:br>
            <a:r>
              <a:rPr lang="en-US" sz="1800" dirty="0"/>
              <a:t>Compilation</a:t>
            </a:r>
            <a:br>
              <a:rPr lang="en-US" sz="1800" dirty="0"/>
            </a:br>
            <a:r>
              <a:rPr lang="en-US" sz="1800" dirty="0"/>
              <a:t>Optimization</a:t>
            </a:r>
          </a:p>
        </p:txBody>
      </p:sp>
      <p:sp>
        <p:nvSpPr>
          <p:cNvPr id="13" name="Rectangle 12"/>
          <p:cNvSpPr/>
          <p:nvPr/>
        </p:nvSpPr>
        <p:spPr>
          <a:xfrm>
            <a:off x="7063861" y="2309182"/>
            <a:ext cx="3200400" cy="89121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Query Execution</a:t>
            </a:r>
          </a:p>
        </p:txBody>
      </p:sp>
      <p:sp>
        <p:nvSpPr>
          <p:cNvPr id="14" name="Rectangle 13"/>
          <p:cNvSpPr/>
          <p:nvPr/>
        </p:nvSpPr>
        <p:spPr>
          <a:xfrm>
            <a:off x="4875211" y="3833182"/>
            <a:ext cx="1600201" cy="891218"/>
          </a:xfrm>
          <a:prstGeom prst="rect">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Plan Cache</a:t>
            </a:r>
          </a:p>
        </p:txBody>
      </p:sp>
      <p:sp>
        <p:nvSpPr>
          <p:cNvPr id="15" name="Rectangle 14"/>
          <p:cNvSpPr/>
          <p:nvPr/>
        </p:nvSpPr>
        <p:spPr>
          <a:xfrm>
            <a:off x="7063861" y="3833182"/>
            <a:ext cx="1600200" cy="891218"/>
          </a:xfrm>
          <a:prstGeom prst="rect">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Data Cache</a:t>
            </a:r>
          </a:p>
        </p:txBody>
      </p:sp>
      <p:sp>
        <p:nvSpPr>
          <p:cNvPr id="16" name="Rectangle 15"/>
          <p:cNvSpPr/>
          <p:nvPr/>
        </p:nvSpPr>
        <p:spPr>
          <a:xfrm>
            <a:off x="4875212" y="981949"/>
            <a:ext cx="1447800"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Worker</a:t>
            </a:r>
          </a:p>
        </p:txBody>
      </p:sp>
      <p:sp>
        <p:nvSpPr>
          <p:cNvPr id="17" name="Rectangle 16"/>
          <p:cNvSpPr/>
          <p:nvPr/>
        </p:nvSpPr>
        <p:spPr>
          <a:xfrm>
            <a:off x="10437812" y="990600"/>
            <a:ext cx="1447800"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Worker</a:t>
            </a:r>
          </a:p>
        </p:txBody>
      </p:sp>
      <p:sp>
        <p:nvSpPr>
          <p:cNvPr id="18" name="Rectangle 17"/>
          <p:cNvSpPr/>
          <p:nvPr/>
        </p:nvSpPr>
        <p:spPr>
          <a:xfrm>
            <a:off x="10436224" y="5791200"/>
            <a:ext cx="1447800" cy="6858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Network</a:t>
            </a:r>
          </a:p>
        </p:txBody>
      </p:sp>
      <p:sp>
        <p:nvSpPr>
          <p:cNvPr id="3" name="Can 2"/>
          <p:cNvSpPr/>
          <p:nvPr/>
        </p:nvSpPr>
        <p:spPr>
          <a:xfrm>
            <a:off x="7059165" y="5410200"/>
            <a:ext cx="2209800" cy="838200"/>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Database</a:t>
            </a:r>
          </a:p>
        </p:txBody>
      </p:sp>
      <p:sp>
        <p:nvSpPr>
          <p:cNvPr id="21" name="Up Arrow 20"/>
          <p:cNvSpPr/>
          <p:nvPr/>
        </p:nvSpPr>
        <p:spPr>
          <a:xfrm rot="5400000">
            <a:off x="1775368" y="4698535"/>
            <a:ext cx="304641" cy="1118530"/>
          </a:xfrm>
          <a:prstGeom prst="upArrow">
            <a:avLst>
              <a:gd name="adj1" fmla="val 31239"/>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4" name="Up Arrow 23"/>
          <p:cNvSpPr/>
          <p:nvPr/>
        </p:nvSpPr>
        <p:spPr>
          <a:xfrm rot="5400000">
            <a:off x="3554027" y="2184014"/>
            <a:ext cx="304641" cy="1118530"/>
          </a:xfrm>
          <a:prstGeom prst="upArrow">
            <a:avLst>
              <a:gd name="adj1" fmla="val 31239"/>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5" name="Up Arrow 24"/>
          <p:cNvSpPr/>
          <p:nvPr/>
        </p:nvSpPr>
        <p:spPr>
          <a:xfrm rot="10800000">
            <a:off x="2962040" y="1760786"/>
            <a:ext cx="370084" cy="892396"/>
          </a:xfrm>
          <a:prstGeom prst="upArrow">
            <a:avLst>
              <a:gd name="adj1" fmla="val 31239"/>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6" name="Up Arrow 25"/>
          <p:cNvSpPr/>
          <p:nvPr/>
        </p:nvSpPr>
        <p:spPr>
          <a:xfrm>
            <a:off x="2962040" y="2841404"/>
            <a:ext cx="370084" cy="892396"/>
          </a:xfrm>
          <a:prstGeom prst="upArrow">
            <a:avLst>
              <a:gd name="adj1" fmla="val 31239"/>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8" name="Up Arrow 27"/>
          <p:cNvSpPr/>
          <p:nvPr/>
        </p:nvSpPr>
        <p:spPr>
          <a:xfrm rot="5400000">
            <a:off x="6645464" y="2524484"/>
            <a:ext cx="269495" cy="437589"/>
          </a:xfrm>
          <a:prstGeom prst="upArrow">
            <a:avLst>
              <a:gd name="adj1" fmla="val 31239"/>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9" name="Up Arrow 28"/>
          <p:cNvSpPr/>
          <p:nvPr/>
        </p:nvSpPr>
        <p:spPr>
          <a:xfrm rot="1592103">
            <a:off x="10539069" y="1677351"/>
            <a:ext cx="297245" cy="530507"/>
          </a:xfrm>
          <a:prstGeom prst="upArrow">
            <a:avLst>
              <a:gd name="adj1" fmla="val 31239"/>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0" name="Up Arrow 29"/>
          <p:cNvSpPr/>
          <p:nvPr/>
        </p:nvSpPr>
        <p:spPr>
          <a:xfrm rot="10411639">
            <a:off x="10411741" y="3471569"/>
            <a:ext cx="339482" cy="2002076"/>
          </a:xfrm>
          <a:prstGeom prst="upArrow">
            <a:avLst>
              <a:gd name="adj1" fmla="val 31239"/>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2" name="Up-Down Arrow 21"/>
          <p:cNvSpPr/>
          <p:nvPr/>
        </p:nvSpPr>
        <p:spPr>
          <a:xfrm>
            <a:off x="5541961" y="3243363"/>
            <a:ext cx="247651" cy="499962"/>
          </a:xfrm>
          <a:prstGeom prst="up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3" name="Up-Down Arrow 32"/>
          <p:cNvSpPr/>
          <p:nvPr/>
        </p:nvSpPr>
        <p:spPr>
          <a:xfrm>
            <a:off x="7751761" y="3233838"/>
            <a:ext cx="247651" cy="499962"/>
          </a:xfrm>
          <a:prstGeom prst="up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4" name="Up-Down Arrow 33"/>
          <p:cNvSpPr/>
          <p:nvPr/>
        </p:nvSpPr>
        <p:spPr>
          <a:xfrm>
            <a:off x="7751761" y="4834038"/>
            <a:ext cx="247651" cy="499962"/>
          </a:xfrm>
          <a:prstGeom prst="up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6" name="Rectangle 35"/>
          <p:cNvSpPr/>
          <p:nvPr/>
        </p:nvSpPr>
        <p:spPr>
          <a:xfrm rot="5400000">
            <a:off x="2289174" y="4195765"/>
            <a:ext cx="2505075" cy="16002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7" name="Rectangle 36"/>
          <p:cNvSpPr/>
          <p:nvPr/>
        </p:nvSpPr>
        <p:spPr>
          <a:xfrm>
            <a:off x="4799011" y="1852504"/>
            <a:ext cx="5637213" cy="14094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8" name="Rectangle 37"/>
          <p:cNvSpPr/>
          <p:nvPr/>
        </p:nvSpPr>
        <p:spPr>
          <a:xfrm>
            <a:off x="4799012" y="3743325"/>
            <a:ext cx="5190904" cy="1042711"/>
          </a:xfrm>
          <a:prstGeom prst="rect">
            <a:avLst/>
          </a:prstGeom>
          <a:no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1" name="TextBox 30"/>
          <p:cNvSpPr txBox="1"/>
          <p:nvPr/>
        </p:nvSpPr>
        <p:spPr>
          <a:xfrm>
            <a:off x="7200604" y="944855"/>
            <a:ext cx="2190984" cy="523220"/>
          </a:xfrm>
          <a:prstGeom prst="rect">
            <a:avLst/>
          </a:prstGeom>
          <a:noFill/>
        </p:spPr>
        <p:txBody>
          <a:bodyPr wrap="none" rtlCol="0">
            <a:spAutoFit/>
          </a:bodyPr>
          <a:lstStyle/>
          <a:p>
            <a:r>
              <a:rPr lang="en-US" sz="2800" dirty="0"/>
              <a:t>THREADPOOL</a:t>
            </a:r>
          </a:p>
        </p:txBody>
      </p:sp>
      <p:sp>
        <p:nvSpPr>
          <p:cNvPr id="41" name="TextBox 40"/>
          <p:cNvSpPr txBox="1"/>
          <p:nvPr/>
        </p:nvSpPr>
        <p:spPr>
          <a:xfrm>
            <a:off x="2817812" y="5638800"/>
            <a:ext cx="1453924" cy="523220"/>
          </a:xfrm>
          <a:prstGeom prst="rect">
            <a:avLst/>
          </a:prstGeom>
          <a:noFill/>
        </p:spPr>
        <p:txBody>
          <a:bodyPr wrap="none" rtlCol="0">
            <a:spAutoFit/>
          </a:bodyPr>
          <a:lstStyle/>
          <a:p>
            <a:r>
              <a:rPr lang="en-US" sz="2800" dirty="0"/>
              <a:t>QUERIES</a:t>
            </a:r>
          </a:p>
        </p:txBody>
      </p:sp>
      <p:sp>
        <p:nvSpPr>
          <p:cNvPr id="42" name="TextBox 41"/>
          <p:cNvSpPr txBox="1"/>
          <p:nvPr/>
        </p:nvSpPr>
        <p:spPr>
          <a:xfrm>
            <a:off x="4799012" y="1790868"/>
            <a:ext cx="1871603" cy="523220"/>
          </a:xfrm>
          <a:prstGeom prst="rect">
            <a:avLst/>
          </a:prstGeom>
          <a:noFill/>
        </p:spPr>
        <p:txBody>
          <a:bodyPr wrap="none" rtlCol="0">
            <a:spAutoFit/>
          </a:bodyPr>
          <a:lstStyle/>
          <a:p>
            <a:r>
              <a:rPr lang="en-US" sz="2800" dirty="0"/>
              <a:t>EXECUTION</a:t>
            </a:r>
          </a:p>
        </p:txBody>
      </p:sp>
      <p:sp>
        <p:nvSpPr>
          <p:cNvPr id="43" name="TextBox 42"/>
          <p:cNvSpPr txBox="1"/>
          <p:nvPr/>
        </p:nvSpPr>
        <p:spPr>
          <a:xfrm>
            <a:off x="8764114" y="3987107"/>
            <a:ext cx="1171090" cy="523220"/>
          </a:xfrm>
          <a:prstGeom prst="rect">
            <a:avLst/>
          </a:prstGeom>
          <a:noFill/>
        </p:spPr>
        <p:txBody>
          <a:bodyPr wrap="none" rtlCol="0">
            <a:spAutoFit/>
          </a:bodyPr>
          <a:lstStyle/>
          <a:p>
            <a:r>
              <a:rPr lang="en-US" sz="2800" dirty="0"/>
              <a:t>CACHE</a:t>
            </a:r>
          </a:p>
        </p:txBody>
      </p:sp>
      <p:sp>
        <p:nvSpPr>
          <p:cNvPr id="44" name="TextBox 43"/>
          <p:cNvSpPr txBox="1"/>
          <p:nvPr/>
        </p:nvSpPr>
        <p:spPr>
          <a:xfrm>
            <a:off x="10690933" y="4065299"/>
            <a:ext cx="1409873" cy="523220"/>
          </a:xfrm>
          <a:prstGeom prst="rect">
            <a:avLst/>
          </a:prstGeom>
          <a:noFill/>
        </p:spPr>
        <p:txBody>
          <a:bodyPr wrap="none" rtlCol="0">
            <a:spAutoFit/>
          </a:bodyPr>
          <a:lstStyle/>
          <a:p>
            <a:r>
              <a:rPr lang="en-US" sz="2800" dirty="0"/>
              <a:t>RESULTS</a:t>
            </a:r>
          </a:p>
        </p:txBody>
      </p:sp>
      <p:sp>
        <p:nvSpPr>
          <p:cNvPr id="45" name="TextBox 44"/>
          <p:cNvSpPr txBox="1"/>
          <p:nvPr/>
        </p:nvSpPr>
        <p:spPr>
          <a:xfrm>
            <a:off x="10679779" y="1881818"/>
            <a:ext cx="1379865" cy="954107"/>
          </a:xfrm>
          <a:prstGeom prst="rect">
            <a:avLst/>
          </a:prstGeom>
          <a:noFill/>
        </p:spPr>
        <p:txBody>
          <a:bodyPr wrap="none" rtlCol="0">
            <a:spAutoFit/>
          </a:bodyPr>
          <a:lstStyle/>
          <a:p>
            <a:r>
              <a:rPr lang="en-US" sz="2800" dirty="0"/>
              <a:t>FREE </a:t>
            </a:r>
            <a:br>
              <a:rPr lang="en-US" sz="2800" dirty="0"/>
            </a:br>
            <a:r>
              <a:rPr lang="en-US" sz="2800" dirty="0"/>
              <a:t>THREAD</a:t>
            </a:r>
          </a:p>
        </p:txBody>
      </p:sp>
    </p:spTree>
    <p:extLst>
      <p:ext uri="{BB962C8B-B14F-4D97-AF65-F5344CB8AC3E}">
        <p14:creationId xmlns:p14="http://schemas.microsoft.com/office/powerpoint/2010/main" val="33640768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2" grpId="0" animBg="1"/>
      <p:bldP spid="6" grpId="0" animBg="1"/>
      <p:bldP spid="7" grpId="0" animBg="1"/>
      <p:bldP spid="8" grpId="0" animBg="1"/>
      <p:bldP spid="9" grpId="0" animBg="1"/>
      <p:bldP spid="10" grpId="0" animBg="1"/>
      <p:bldP spid="12" grpId="0" animBg="1"/>
      <p:bldP spid="13" grpId="0" animBg="1"/>
      <p:bldP spid="14" grpId="0" animBg="1"/>
      <p:bldP spid="15" grpId="0" animBg="1"/>
      <p:bldP spid="16" grpId="0" animBg="1"/>
      <p:bldP spid="17" grpId="0" animBg="1"/>
      <p:bldP spid="18" grpId="0" animBg="1"/>
      <p:bldP spid="3" grpId="0" animBg="1"/>
      <p:bldP spid="21" grpId="0" animBg="1"/>
      <p:bldP spid="24" grpId="0" animBg="1"/>
      <p:bldP spid="25" grpId="0" animBg="1"/>
      <p:bldP spid="26" grpId="0" animBg="1"/>
      <p:bldP spid="28" grpId="0" animBg="1"/>
      <p:bldP spid="29" grpId="0" animBg="1"/>
      <p:bldP spid="30" grpId="0" animBg="1"/>
      <p:bldP spid="22" grpId="0" animBg="1"/>
      <p:bldP spid="33" grpId="0" animBg="1"/>
      <p:bldP spid="34" grpId="0" animBg="1"/>
      <p:bldP spid="36" grpId="0" animBg="1"/>
      <p:bldP spid="37" grpId="0" animBg="1"/>
      <p:bldP spid="38" grpId="0" animBg="1"/>
      <p:bldP spid="31" grpId="0"/>
      <p:bldP spid="41" grpId="0"/>
      <p:bldP spid="42" grpId="0"/>
      <p:bldP spid="43" grpId="0"/>
      <p:bldP spid="44" grpId="0"/>
      <p:bldP spid="4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Table Relationships</a:t>
            </a:r>
          </a:p>
        </p:txBody>
      </p:sp>
      <p:sp>
        <p:nvSpPr>
          <p:cNvPr id="6" name="Text Placeholder 5"/>
          <p:cNvSpPr>
            <a:spLocks noGrp="1"/>
          </p:cNvSpPr>
          <p:nvPr>
            <p:ph type="body" idx="1"/>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3213" y="1746123"/>
            <a:ext cx="3962400" cy="2813304"/>
          </a:xfrm>
          <a:prstGeom prst="rect">
            <a:avLst/>
          </a:prstGeom>
        </p:spPr>
      </p:pic>
    </p:spTree>
    <p:extLst>
      <p:ext uri="{BB962C8B-B14F-4D97-AF65-F5344CB8AC3E}">
        <p14:creationId xmlns:p14="http://schemas.microsoft.com/office/powerpoint/2010/main" val="3095938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18</a:t>
            </a:fld>
            <a:endParaRPr lang="en-US" dirty="0"/>
          </a:p>
        </p:txBody>
      </p:sp>
      <p:sp>
        <p:nvSpPr>
          <p:cNvPr id="4" name="Title 3"/>
          <p:cNvSpPr>
            <a:spLocks noGrp="1"/>
          </p:cNvSpPr>
          <p:nvPr>
            <p:ph type="title"/>
          </p:nvPr>
        </p:nvSpPr>
        <p:spPr/>
        <p:txBody>
          <a:bodyPr/>
          <a:lstStyle/>
          <a:p>
            <a:r>
              <a:rPr lang="en-US" dirty="0"/>
              <a:t>Why Split Related Data?</a:t>
            </a:r>
          </a:p>
        </p:txBody>
      </p:sp>
      <p:graphicFrame>
        <p:nvGraphicFramePr>
          <p:cNvPr id="6" name="Group 49"/>
          <p:cNvGraphicFramePr>
            <a:graphicFrameLocks/>
          </p:cNvGraphicFramePr>
          <p:nvPr>
            <p:extLst>
              <p:ext uri="{D42A27DB-BD31-4B8C-83A1-F6EECF244321}">
                <p14:modId xmlns:p14="http://schemas.microsoft.com/office/powerpoint/2010/main" val="1746412581"/>
              </p:ext>
            </p:extLst>
          </p:nvPr>
        </p:nvGraphicFramePr>
        <p:xfrm>
          <a:off x="248402" y="3886200"/>
          <a:ext cx="11692021" cy="2325624"/>
        </p:xfrm>
        <a:graphic>
          <a:graphicData uri="http://schemas.openxmlformats.org/drawingml/2006/table">
            <a:tbl>
              <a:tblPr/>
              <a:tblGrid>
                <a:gridCol w="1954214">
                  <a:extLst>
                    <a:ext uri="{9D8B030D-6E8A-4147-A177-3AD203B41FA5}">
                      <a16:colId xmlns:a16="http://schemas.microsoft.com/office/drawing/2014/main" val="20000"/>
                    </a:ext>
                  </a:extLst>
                </a:gridCol>
                <a:gridCol w="1758196">
                  <a:extLst>
                    <a:ext uri="{9D8B030D-6E8A-4147-A177-3AD203B41FA5}">
                      <a16:colId xmlns:a16="http://schemas.microsoft.com/office/drawing/2014/main" val="20001"/>
                    </a:ext>
                  </a:extLst>
                </a:gridCol>
                <a:gridCol w="2656414">
                  <a:extLst>
                    <a:ext uri="{9D8B030D-6E8A-4147-A177-3AD203B41FA5}">
                      <a16:colId xmlns:a16="http://schemas.microsoft.com/office/drawing/2014/main" val="1808587013"/>
                    </a:ext>
                  </a:extLst>
                </a:gridCol>
                <a:gridCol w="2091256">
                  <a:extLst>
                    <a:ext uri="{9D8B030D-6E8A-4147-A177-3AD203B41FA5}">
                      <a16:colId xmlns:a16="http://schemas.microsoft.com/office/drawing/2014/main" val="1545185628"/>
                    </a:ext>
                  </a:extLst>
                </a:gridCol>
                <a:gridCol w="1805530">
                  <a:extLst>
                    <a:ext uri="{9D8B030D-6E8A-4147-A177-3AD203B41FA5}">
                      <a16:colId xmlns:a16="http://schemas.microsoft.com/office/drawing/2014/main" val="749201295"/>
                    </a:ext>
                  </a:extLst>
                </a:gridCol>
                <a:gridCol w="1426411">
                  <a:extLst>
                    <a:ext uri="{9D8B030D-6E8A-4147-A177-3AD203B41FA5}">
                      <a16:colId xmlns:a16="http://schemas.microsoft.com/office/drawing/2014/main" val="3199884399"/>
                    </a:ext>
                  </a:extLst>
                </a:gridCol>
              </a:tblGrid>
              <a:tr h="496824">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OrderID</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Date</a:t>
                      </a:r>
                      <a:endParaRPr kumimoji="1" lang="bg-BG"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Customer</a:t>
                      </a:r>
                      <a:endParaRPr kumimoji="1" lang="bg-BG"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Product</a:t>
                      </a:r>
                      <a:endParaRPr kumimoji="1" lang="bg-BG"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S/N</a:t>
                      </a:r>
                      <a:endParaRPr kumimoji="1" lang="bg-BG"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Price</a:t>
                      </a:r>
                      <a:endParaRPr kumimoji="1" lang="bg-BG"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extLst>
                  <a:ext uri="{0D108BD9-81ED-4DB2-BD59-A6C34878D82A}">
                    <a16:rowId xmlns:a16="http://schemas.microsoft.com/office/drawing/2014/main" val="10000"/>
                  </a:ext>
                </a:extLst>
              </a:tr>
              <a:tr h="457200">
                <a:tc>
                  <a:txBody>
                    <a:bodyPr/>
                    <a:lstStyle/>
                    <a:p>
                      <a:pPr algn="l"/>
                      <a:r>
                        <a:rPr lang="en-US" dirty="0">
                          <a:solidFill>
                            <a:schemeClr val="tx2"/>
                          </a:solidFill>
                        </a:rPr>
                        <a:t>00315</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07/16/2016</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David Rivers</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Oil Pump</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OP147-0623</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r"/>
                      <a:r>
                        <a:rPr lang="en-US" dirty="0">
                          <a:solidFill>
                            <a:schemeClr val="tx2"/>
                          </a:solidFill>
                        </a:rPr>
                        <a:t>69.90</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extLst>
                  <a:ext uri="{0D108BD9-81ED-4DB2-BD59-A6C34878D82A}">
                    <a16:rowId xmlns:a16="http://schemas.microsoft.com/office/drawing/2014/main" val="10001"/>
                  </a:ext>
                </a:extLst>
              </a:tr>
              <a:tr h="457200">
                <a:tc>
                  <a:txBody>
                    <a:bodyPr/>
                    <a:lstStyle/>
                    <a:p>
                      <a:pPr algn="l"/>
                      <a:r>
                        <a:rPr lang="en-US" dirty="0">
                          <a:solidFill>
                            <a:schemeClr val="tx2"/>
                          </a:solidFill>
                        </a:rPr>
                        <a:t>00315</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07/16/2016</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David Rivers</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Accessory Belt</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AB544-1648</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r"/>
                      <a:r>
                        <a:rPr lang="en-US" dirty="0">
                          <a:solidFill>
                            <a:schemeClr val="tx2"/>
                          </a:solidFill>
                        </a:rPr>
                        <a:t>149.99</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extLst>
                  <a:ext uri="{0D108BD9-81ED-4DB2-BD59-A6C34878D82A}">
                    <a16:rowId xmlns:a16="http://schemas.microsoft.com/office/drawing/2014/main" val="10002"/>
                  </a:ext>
                </a:extLst>
              </a:tr>
              <a:tr h="457200">
                <a:tc>
                  <a:txBody>
                    <a:bodyPr/>
                    <a:lstStyle/>
                    <a:p>
                      <a:pPr algn="l"/>
                      <a:r>
                        <a:rPr lang="en-US" dirty="0">
                          <a:solidFill>
                            <a:schemeClr val="tx2"/>
                          </a:solidFill>
                        </a:rPr>
                        <a:t>00316</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07/17/2016</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solidFill>
                            <a:schemeClr val="tx2"/>
                          </a:solidFill>
                        </a:rPr>
                        <a:t>Sarah Thorne</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Wiper Fluid</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WF000-0001</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r"/>
                      <a:r>
                        <a:rPr lang="en-US" dirty="0">
                          <a:solidFill>
                            <a:schemeClr val="tx2"/>
                          </a:solidFill>
                        </a:rPr>
                        <a:t>99.90</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extLst>
                  <a:ext uri="{0D108BD9-81ED-4DB2-BD59-A6C34878D82A}">
                    <a16:rowId xmlns:a16="http://schemas.microsoft.com/office/drawing/2014/main" val="10003"/>
                  </a:ext>
                </a:extLst>
              </a:tr>
              <a:tr h="457200">
                <a:tc>
                  <a:txBody>
                    <a:bodyPr/>
                    <a:lstStyle/>
                    <a:p>
                      <a:pPr algn="l"/>
                      <a:r>
                        <a:rPr lang="en-US" dirty="0">
                          <a:solidFill>
                            <a:schemeClr val="tx2"/>
                          </a:solidFill>
                        </a:rPr>
                        <a:t>00317</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07/18/2016</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Michael Walters</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solidFill>
                            <a:schemeClr val="tx2"/>
                          </a:solidFill>
                        </a:rPr>
                        <a:t>Oil Pump</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OP147-0623</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r"/>
                      <a:r>
                        <a:rPr lang="en-US" dirty="0">
                          <a:solidFill>
                            <a:schemeClr val="tx2"/>
                          </a:solidFill>
                        </a:rPr>
                        <a:t>69.90</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extLst>
                  <a:ext uri="{0D108BD9-81ED-4DB2-BD59-A6C34878D82A}">
                    <a16:rowId xmlns:a16="http://schemas.microsoft.com/office/drawing/2014/main" val="10004"/>
                  </a:ext>
                </a:extLst>
              </a:tr>
            </a:tbl>
          </a:graphicData>
        </a:graphic>
      </p:graphicFrame>
      <p:graphicFrame>
        <p:nvGraphicFramePr>
          <p:cNvPr id="7" name="Group 49"/>
          <p:cNvGraphicFramePr>
            <a:graphicFrameLocks/>
          </p:cNvGraphicFramePr>
          <p:nvPr>
            <p:extLst>
              <p:ext uri="{D42A27DB-BD31-4B8C-83A1-F6EECF244321}">
                <p14:modId xmlns:p14="http://schemas.microsoft.com/office/powerpoint/2010/main" val="3638537839"/>
              </p:ext>
            </p:extLst>
          </p:nvPr>
        </p:nvGraphicFramePr>
        <p:xfrm>
          <a:off x="244412" y="1560576"/>
          <a:ext cx="8280000" cy="1868424"/>
        </p:xfrm>
        <a:graphic>
          <a:graphicData uri="http://schemas.openxmlformats.org/drawingml/2006/table">
            <a:tbl>
              <a:tblPr/>
              <a:tblGrid>
                <a:gridCol w="1440000">
                  <a:extLst>
                    <a:ext uri="{9D8B030D-6E8A-4147-A177-3AD203B41FA5}">
                      <a16:colId xmlns:a16="http://schemas.microsoft.com/office/drawing/2014/main" val="20001"/>
                    </a:ext>
                  </a:extLst>
                </a:gridCol>
                <a:gridCol w="1440000">
                  <a:extLst>
                    <a:ext uri="{9D8B030D-6E8A-4147-A177-3AD203B41FA5}">
                      <a16:colId xmlns:a16="http://schemas.microsoft.com/office/drawing/2014/main" val="1808587013"/>
                    </a:ext>
                  </a:extLst>
                </a:gridCol>
                <a:gridCol w="1980000">
                  <a:extLst>
                    <a:ext uri="{9D8B030D-6E8A-4147-A177-3AD203B41FA5}">
                      <a16:colId xmlns:a16="http://schemas.microsoft.com/office/drawing/2014/main" val="749201295"/>
                    </a:ext>
                  </a:extLst>
                </a:gridCol>
                <a:gridCol w="3420000">
                  <a:extLst>
                    <a:ext uri="{9D8B030D-6E8A-4147-A177-3AD203B41FA5}">
                      <a16:colId xmlns:a16="http://schemas.microsoft.com/office/drawing/2014/main" val="376622060"/>
                    </a:ext>
                  </a:extLst>
                </a:gridCol>
              </a:tblGrid>
              <a:tr h="496824">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First</a:t>
                      </a:r>
                      <a:endParaRPr kumimoji="1" lang="bg-BG"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Last</a:t>
                      </a:r>
                      <a:endParaRPr kumimoji="1" lang="bg-BG"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Registered</a:t>
                      </a:r>
                      <a:endParaRPr kumimoji="1" lang="bg-BG"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Email</a:t>
                      </a:r>
                      <a:endParaRPr kumimoji="1" lang="bg-BG"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extLst>
                  <a:ext uri="{0D108BD9-81ED-4DB2-BD59-A6C34878D82A}">
                    <a16:rowId xmlns:a16="http://schemas.microsoft.com/office/drawing/2014/main" val="10000"/>
                  </a:ext>
                </a:extLst>
              </a:tr>
              <a:tr h="457200">
                <a:tc>
                  <a:txBody>
                    <a:bodyPr/>
                    <a:lstStyle/>
                    <a:p>
                      <a:pPr algn="l"/>
                      <a:r>
                        <a:rPr lang="en-US" dirty="0">
                          <a:solidFill>
                            <a:schemeClr val="tx2"/>
                          </a:solidFill>
                        </a:rPr>
                        <a:t>David</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Rivers</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05/02/2016</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drivers@mail.cx</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extLst>
                  <a:ext uri="{0D108BD9-81ED-4DB2-BD59-A6C34878D82A}">
                    <a16:rowId xmlns:a16="http://schemas.microsoft.com/office/drawing/2014/main" val="10001"/>
                  </a:ext>
                </a:extLst>
              </a:tr>
              <a:tr h="457200">
                <a:tc>
                  <a:txBody>
                    <a:bodyPr/>
                    <a:lstStyle/>
                    <a:p>
                      <a:pPr algn="l"/>
                      <a:r>
                        <a:rPr lang="en-US" dirty="0">
                          <a:solidFill>
                            <a:schemeClr val="tx2"/>
                          </a:solidFill>
                        </a:rPr>
                        <a:t>Sarah</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Thorne</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07/17/2016</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sarah@mail.cx</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extLst>
                  <a:ext uri="{0D108BD9-81ED-4DB2-BD59-A6C34878D82A}">
                    <a16:rowId xmlns:a16="http://schemas.microsoft.com/office/drawing/2014/main" val="10002"/>
                  </a:ext>
                </a:extLst>
              </a:tr>
              <a:tr h="457200">
                <a:tc>
                  <a:txBody>
                    <a:bodyPr/>
                    <a:lstStyle/>
                    <a:p>
                      <a:pPr algn="l"/>
                      <a:r>
                        <a:rPr lang="en-US" dirty="0">
                          <a:solidFill>
                            <a:schemeClr val="tx2"/>
                          </a:solidFill>
                        </a:rPr>
                        <a:t>Michael</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solidFill>
                            <a:schemeClr val="tx2"/>
                          </a:solidFill>
                        </a:rPr>
                        <a:t>Walters</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11/23/2015</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walters_michael@mail.cx</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extLst>
                  <a:ext uri="{0D108BD9-81ED-4DB2-BD59-A6C34878D82A}">
                    <a16:rowId xmlns:a16="http://schemas.microsoft.com/office/drawing/2014/main" val="10003"/>
                  </a:ext>
                </a:extLst>
              </a:tr>
            </a:tbl>
          </a:graphicData>
        </a:graphic>
      </p:graphicFrame>
      <p:graphicFrame>
        <p:nvGraphicFramePr>
          <p:cNvPr id="8" name="Group 49"/>
          <p:cNvGraphicFramePr>
            <a:graphicFrameLocks/>
          </p:cNvGraphicFramePr>
          <p:nvPr>
            <p:extLst>
              <p:ext uri="{D42A27DB-BD31-4B8C-83A1-F6EECF244321}">
                <p14:modId xmlns:p14="http://schemas.microsoft.com/office/powerpoint/2010/main" val="2749001293"/>
              </p:ext>
            </p:extLst>
          </p:nvPr>
        </p:nvGraphicFramePr>
        <p:xfrm>
          <a:off x="8524412" y="1560576"/>
          <a:ext cx="3420000" cy="1868424"/>
        </p:xfrm>
        <a:graphic>
          <a:graphicData uri="http://schemas.openxmlformats.org/drawingml/2006/table">
            <a:tbl>
              <a:tblPr/>
              <a:tblGrid>
                <a:gridCol w="3420000">
                  <a:extLst>
                    <a:ext uri="{9D8B030D-6E8A-4147-A177-3AD203B41FA5}">
                      <a16:colId xmlns:a16="http://schemas.microsoft.com/office/drawing/2014/main" val="376622060"/>
                    </a:ext>
                  </a:extLst>
                </a:gridCol>
              </a:tblGrid>
              <a:tr h="496824">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Email2</a:t>
                      </a:r>
                      <a:endParaRPr kumimoji="1" lang="bg-BG"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extLst>
                  <a:ext uri="{0D108BD9-81ED-4DB2-BD59-A6C34878D82A}">
                    <a16:rowId xmlns:a16="http://schemas.microsoft.com/office/drawing/2014/main" val="10000"/>
                  </a:ext>
                </a:extLst>
              </a:tr>
              <a:tr h="457200">
                <a:tc>
                  <a:txBody>
                    <a:bodyPr/>
                    <a:lstStyle/>
                    <a:p>
                      <a:pPr algn="l"/>
                      <a:r>
                        <a:rPr lang="en-US" dirty="0">
                          <a:solidFill>
                            <a:schemeClr val="tx2"/>
                          </a:solidFill>
                        </a:rPr>
                        <a:t>david@homedomain.cx</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extLst>
                  <a:ext uri="{0D108BD9-81ED-4DB2-BD59-A6C34878D82A}">
                    <a16:rowId xmlns:a16="http://schemas.microsoft.com/office/drawing/2014/main" val="10001"/>
                  </a:ext>
                </a:extLst>
              </a:tr>
              <a:tr h="457200">
                <a:tc>
                  <a:txBody>
                    <a:bodyPr/>
                    <a:lstStyle/>
                    <a:p>
                      <a:pPr algn="l"/>
                      <a:r>
                        <a:rPr lang="en-US" i="1" dirty="0">
                          <a:solidFill>
                            <a:schemeClr val="tx2"/>
                          </a:solidFill>
                        </a:rPr>
                        <a:t>NULL</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extLst>
                  <a:ext uri="{0D108BD9-81ED-4DB2-BD59-A6C34878D82A}">
                    <a16:rowId xmlns:a16="http://schemas.microsoft.com/office/drawing/2014/main" val="10002"/>
                  </a:ext>
                </a:extLst>
              </a:tr>
              <a:tr h="457200">
                <a:tc>
                  <a:txBody>
                    <a:bodyPr/>
                    <a:lstStyle/>
                    <a:p>
                      <a:pPr algn="l"/>
                      <a:r>
                        <a:rPr lang="en-US" i="1" dirty="0">
                          <a:solidFill>
                            <a:schemeClr val="tx2"/>
                          </a:solidFill>
                        </a:rPr>
                        <a:t>NULL</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extLst>
                  <a:ext uri="{0D108BD9-81ED-4DB2-BD59-A6C34878D82A}">
                    <a16:rowId xmlns:a16="http://schemas.microsoft.com/office/drawing/2014/main" val="10003"/>
                  </a:ext>
                </a:extLst>
              </a:tr>
            </a:tbl>
          </a:graphicData>
        </a:graphic>
      </p:graphicFrame>
      <p:sp>
        <p:nvSpPr>
          <p:cNvPr id="10" name="Rectangle: Rounded Corners 9"/>
          <p:cNvSpPr/>
          <p:nvPr/>
        </p:nvSpPr>
        <p:spPr>
          <a:xfrm>
            <a:off x="8399551" y="2389495"/>
            <a:ext cx="3651422" cy="1186218"/>
          </a:xfrm>
          <a:prstGeom prst="roundRect">
            <a:avLst>
              <a:gd name="adj" fmla="val 5385"/>
            </a:avLst>
          </a:prstGeom>
          <a:solidFill>
            <a:srgbClr val="FF0000">
              <a:alpha val="20000"/>
            </a:srgbClr>
          </a:solidFill>
          <a:ln w="57150">
            <a:solidFill>
              <a:srgbClr val="F3CD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800" b="1" dirty="0">
              <a:solidFill>
                <a:srgbClr val="FBEEDC"/>
              </a:solidFill>
              <a:effectLst>
                <a:outerShdw blurRad="38100" dist="38100" dir="2700000" algn="tl">
                  <a:srgbClr val="000000">
                    <a:alpha val="43137"/>
                  </a:srgbClr>
                </a:outerShdw>
              </a:effectLst>
              <a:latin typeface="Consolas" panose="020B0609020204030204" pitchFamily="49" charset="0"/>
            </a:endParaRPr>
          </a:p>
        </p:txBody>
      </p:sp>
      <p:sp>
        <p:nvSpPr>
          <p:cNvPr id="11" name="AutoShape 7"/>
          <p:cNvSpPr>
            <a:spLocks noChangeArrowheads="1"/>
          </p:cNvSpPr>
          <p:nvPr/>
        </p:nvSpPr>
        <p:spPr bwMode="auto">
          <a:xfrm>
            <a:off x="6475412" y="1103376"/>
            <a:ext cx="2696568" cy="677820"/>
          </a:xfrm>
          <a:prstGeom prst="wedgeRoundRectCallout">
            <a:avLst>
              <a:gd name="adj1" fmla="val 29022"/>
              <a:gd name="adj2" fmla="val 12718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270000" tIns="90000" rIns="270000" bIns="90000" numCol="1" spcCol="0" rtlCol="0" fromWordArt="0" anchor="ctr" anchorCtr="0" forceAA="0" compatLnSpc="1">
            <a:prstTxWarp prst="textNoShape">
              <a:avLst/>
            </a:prstTxWarp>
            <a:spAutoFit/>
          </a:bodyPr>
          <a:lstStyle/>
          <a:p>
            <a:pPr algn="ctr"/>
            <a:r>
              <a:rPr lang="en-US" sz="2800" noProof="1">
                <a:solidFill>
                  <a:srgbClr val="FFFFFF"/>
                </a:solidFill>
              </a:rPr>
              <a:t>Empty records</a:t>
            </a:r>
          </a:p>
        </p:txBody>
      </p:sp>
      <p:sp>
        <p:nvSpPr>
          <p:cNvPr id="12" name="Rectangle: Rounded Corners 11"/>
          <p:cNvSpPr/>
          <p:nvPr/>
        </p:nvSpPr>
        <p:spPr>
          <a:xfrm>
            <a:off x="136478" y="4259238"/>
            <a:ext cx="6591869" cy="1186218"/>
          </a:xfrm>
          <a:prstGeom prst="roundRect">
            <a:avLst>
              <a:gd name="adj" fmla="val 5385"/>
            </a:avLst>
          </a:prstGeom>
          <a:solidFill>
            <a:srgbClr val="FF0000">
              <a:alpha val="20000"/>
            </a:srgbClr>
          </a:solidFill>
          <a:ln w="57150">
            <a:solidFill>
              <a:srgbClr val="F3CD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800" b="1" dirty="0">
              <a:solidFill>
                <a:srgbClr val="FBEEDC"/>
              </a:solidFill>
              <a:effectLst>
                <a:outerShdw blurRad="38100" dist="38100" dir="2700000" algn="tl">
                  <a:srgbClr val="000000">
                    <a:alpha val="43137"/>
                  </a:srgbClr>
                </a:outerShdw>
              </a:effectLst>
              <a:latin typeface="Consolas" panose="020B0609020204030204" pitchFamily="49" charset="0"/>
            </a:endParaRPr>
          </a:p>
        </p:txBody>
      </p:sp>
      <p:sp>
        <p:nvSpPr>
          <p:cNvPr id="13" name="AutoShape 7"/>
          <p:cNvSpPr>
            <a:spLocks noChangeArrowheads="1"/>
          </p:cNvSpPr>
          <p:nvPr/>
        </p:nvSpPr>
        <p:spPr bwMode="auto">
          <a:xfrm>
            <a:off x="507856" y="2973119"/>
            <a:ext cx="3986441" cy="677820"/>
          </a:xfrm>
          <a:prstGeom prst="wedgeRoundRectCallout">
            <a:avLst>
              <a:gd name="adj1" fmla="val 42716"/>
              <a:gd name="adj2" fmla="val 12718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270000" tIns="90000" rIns="270000" bIns="90000" numCol="1" spcCol="0" rtlCol="0" fromWordArt="0" anchor="ctr" anchorCtr="0" forceAA="0" compatLnSpc="1">
            <a:prstTxWarp prst="textNoShape">
              <a:avLst/>
            </a:prstTxWarp>
            <a:spAutoFit/>
          </a:bodyPr>
          <a:lstStyle/>
          <a:p>
            <a:pPr algn="ctr"/>
            <a:r>
              <a:rPr lang="en-US" sz="2800" noProof="1">
                <a:solidFill>
                  <a:srgbClr val="FFFFFF"/>
                </a:solidFill>
              </a:rPr>
              <a:t>Redundant information</a:t>
            </a:r>
          </a:p>
        </p:txBody>
      </p:sp>
      <p:sp>
        <p:nvSpPr>
          <p:cNvPr id="14" name="Rectangle: Rounded Corners 13"/>
          <p:cNvSpPr/>
          <p:nvPr/>
        </p:nvSpPr>
        <p:spPr>
          <a:xfrm>
            <a:off x="6509982" y="4259238"/>
            <a:ext cx="5554640" cy="708547"/>
          </a:xfrm>
          <a:prstGeom prst="roundRect">
            <a:avLst>
              <a:gd name="adj" fmla="val 5385"/>
            </a:avLst>
          </a:prstGeom>
          <a:solidFill>
            <a:srgbClr val="FF0000">
              <a:alpha val="20000"/>
            </a:srgbClr>
          </a:solidFill>
          <a:ln w="57150">
            <a:solidFill>
              <a:srgbClr val="F3CD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800" b="1" dirty="0">
              <a:solidFill>
                <a:srgbClr val="FBEEDC"/>
              </a:solidFill>
              <a:effectLst>
                <a:outerShdw blurRad="38100" dist="38100" dir="2700000" algn="tl">
                  <a:srgbClr val="000000">
                    <a:alpha val="43137"/>
                  </a:srgbClr>
                </a:outerShdw>
              </a:effectLst>
              <a:latin typeface="Consolas" panose="020B0609020204030204" pitchFamily="49" charset="0"/>
            </a:endParaRPr>
          </a:p>
        </p:txBody>
      </p:sp>
      <p:sp>
        <p:nvSpPr>
          <p:cNvPr id="15" name="Rectangle: Rounded Corners 14"/>
          <p:cNvSpPr/>
          <p:nvPr/>
        </p:nvSpPr>
        <p:spPr>
          <a:xfrm>
            <a:off x="6509982" y="5624014"/>
            <a:ext cx="5554640" cy="708547"/>
          </a:xfrm>
          <a:prstGeom prst="roundRect">
            <a:avLst>
              <a:gd name="adj" fmla="val 5385"/>
            </a:avLst>
          </a:prstGeom>
          <a:solidFill>
            <a:srgbClr val="FF0000">
              <a:alpha val="20000"/>
            </a:srgbClr>
          </a:solidFill>
          <a:ln w="57150">
            <a:solidFill>
              <a:srgbClr val="F3CD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800" b="1" dirty="0">
              <a:solidFill>
                <a:srgbClr val="FBEEDC"/>
              </a:solidFill>
              <a:effectLst>
                <a:outerShdw blurRad="38100" dist="38100" dir="2700000" algn="tl">
                  <a:srgbClr val="000000">
                    <a:alpha val="43137"/>
                  </a:srgbClr>
                </a:outerShdw>
              </a:effectLst>
              <a:latin typeface="Consolas" panose="020B0609020204030204" pitchFamily="49" charset="0"/>
            </a:endParaRPr>
          </a:p>
        </p:txBody>
      </p:sp>
    </p:spTree>
    <p:extLst>
      <p:ext uri="{BB962C8B-B14F-4D97-AF65-F5344CB8AC3E}">
        <p14:creationId xmlns:p14="http://schemas.microsoft.com/office/powerpoint/2010/main" val="1794205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or: Elbow 11"/>
          <p:cNvCxnSpPr>
            <a:cxnSpLocks/>
          </p:cNvCxnSpPr>
          <p:nvPr/>
        </p:nvCxnSpPr>
        <p:spPr>
          <a:xfrm rot="5400000" flipH="1">
            <a:off x="4054422" y="1578368"/>
            <a:ext cx="454925" cy="5795205"/>
          </a:xfrm>
          <a:prstGeom prst="bentConnector3">
            <a:avLst>
              <a:gd name="adj1" fmla="val -98250"/>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4"/>
          </p:nvPr>
        </p:nvSpPr>
        <p:spPr/>
        <p:txBody>
          <a:bodyPr/>
          <a:lstStyle/>
          <a:p>
            <a:fld id="{C014DD1E-5D91-48A3-AD6D-45FBA980D106}" type="slidenum">
              <a:rPr lang="en-US" smtClean="0"/>
              <a:pPr/>
              <a:t>19</a:t>
            </a:fld>
            <a:endParaRPr lang="en-US" dirty="0"/>
          </a:p>
        </p:txBody>
      </p:sp>
      <p:sp>
        <p:nvSpPr>
          <p:cNvPr id="3" name="Content Placeholder 2"/>
          <p:cNvSpPr>
            <a:spLocks noGrp="1"/>
          </p:cNvSpPr>
          <p:nvPr>
            <p:ph idx="1"/>
          </p:nvPr>
        </p:nvSpPr>
        <p:spPr/>
        <p:txBody>
          <a:bodyPr/>
          <a:lstStyle/>
          <a:p>
            <a:r>
              <a:rPr lang="en-US" dirty="0"/>
              <a:t>We split the data and introduce </a:t>
            </a:r>
            <a:r>
              <a:rPr lang="en-US" dirty="0">
                <a:solidFill>
                  <a:schemeClr val="accent1"/>
                </a:solidFill>
              </a:rPr>
              <a:t>relationships</a:t>
            </a:r>
            <a:r>
              <a:rPr lang="en-US" dirty="0"/>
              <a:t> between the tables to </a:t>
            </a:r>
            <a:r>
              <a:rPr lang="en-US" dirty="0">
                <a:solidFill>
                  <a:schemeClr val="accent1"/>
                </a:solidFill>
              </a:rPr>
              <a:t>avoid</a:t>
            </a:r>
            <a:r>
              <a:rPr lang="en-US" dirty="0"/>
              <a:t> repeating information</a:t>
            </a:r>
          </a:p>
          <a:p>
            <a:pPr>
              <a:spcBef>
                <a:spcPts val="24000"/>
              </a:spcBef>
            </a:pPr>
            <a:r>
              <a:rPr lang="en-US" dirty="0"/>
              <a:t>The connection is established via a </a:t>
            </a:r>
            <a:r>
              <a:rPr lang="en-US" dirty="0">
                <a:solidFill>
                  <a:schemeClr val="accent1"/>
                </a:solidFill>
              </a:rPr>
              <a:t>Foreign Key </a:t>
            </a:r>
            <a:r>
              <a:rPr lang="en-US" dirty="0"/>
              <a:t>in one table pointing to the </a:t>
            </a:r>
            <a:r>
              <a:rPr lang="en-US" dirty="0">
                <a:solidFill>
                  <a:schemeClr val="accent1"/>
                </a:solidFill>
              </a:rPr>
              <a:t>Primary Key </a:t>
            </a:r>
            <a:r>
              <a:rPr lang="en-US" dirty="0"/>
              <a:t>in another</a:t>
            </a:r>
          </a:p>
        </p:txBody>
      </p:sp>
      <p:sp>
        <p:nvSpPr>
          <p:cNvPr id="4" name="Title 3"/>
          <p:cNvSpPr>
            <a:spLocks noGrp="1"/>
          </p:cNvSpPr>
          <p:nvPr>
            <p:ph type="title"/>
          </p:nvPr>
        </p:nvSpPr>
        <p:spPr/>
        <p:txBody>
          <a:bodyPr/>
          <a:lstStyle/>
          <a:p>
            <a:r>
              <a:rPr lang="en-US" dirty="0"/>
              <a:t>Related Tables</a:t>
            </a:r>
          </a:p>
        </p:txBody>
      </p:sp>
      <p:graphicFrame>
        <p:nvGraphicFramePr>
          <p:cNvPr id="5" name="Group 49"/>
          <p:cNvGraphicFramePr>
            <a:graphicFrameLocks/>
          </p:cNvGraphicFramePr>
          <p:nvPr>
            <p:extLst>
              <p:ext uri="{D42A27DB-BD31-4B8C-83A1-F6EECF244321}">
                <p14:modId xmlns:p14="http://schemas.microsoft.com/office/powerpoint/2010/main" val="2569126185"/>
              </p:ext>
            </p:extLst>
          </p:nvPr>
        </p:nvGraphicFramePr>
        <p:xfrm>
          <a:off x="405618" y="2364475"/>
          <a:ext cx="6300000" cy="1868424"/>
        </p:xfrm>
        <a:graphic>
          <a:graphicData uri="http://schemas.openxmlformats.org/drawingml/2006/table">
            <a:tbl>
              <a:tblPr/>
              <a:tblGrid>
                <a:gridCol w="1440000">
                  <a:extLst>
                    <a:ext uri="{9D8B030D-6E8A-4147-A177-3AD203B41FA5}">
                      <a16:colId xmlns:a16="http://schemas.microsoft.com/office/drawing/2014/main" val="1391986572"/>
                    </a:ext>
                  </a:extLst>
                </a:gridCol>
                <a:gridCol w="1440000">
                  <a:extLst>
                    <a:ext uri="{9D8B030D-6E8A-4147-A177-3AD203B41FA5}">
                      <a16:colId xmlns:a16="http://schemas.microsoft.com/office/drawing/2014/main" val="20001"/>
                    </a:ext>
                  </a:extLst>
                </a:gridCol>
                <a:gridCol w="1440000">
                  <a:extLst>
                    <a:ext uri="{9D8B030D-6E8A-4147-A177-3AD203B41FA5}">
                      <a16:colId xmlns:a16="http://schemas.microsoft.com/office/drawing/2014/main" val="1808587013"/>
                    </a:ext>
                  </a:extLst>
                </a:gridCol>
                <a:gridCol w="1980000">
                  <a:extLst>
                    <a:ext uri="{9D8B030D-6E8A-4147-A177-3AD203B41FA5}">
                      <a16:colId xmlns:a16="http://schemas.microsoft.com/office/drawing/2014/main" val="749201295"/>
                    </a:ext>
                  </a:extLst>
                </a:gridCol>
              </a:tblGrid>
              <a:tr h="496824">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UserID</a:t>
                      </a:r>
                      <a:endParaRPr kumimoji="1" lang="bg-BG"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First</a:t>
                      </a:r>
                      <a:endParaRPr kumimoji="1" lang="bg-BG"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Last</a:t>
                      </a:r>
                      <a:endParaRPr kumimoji="1" lang="bg-BG"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Registered</a:t>
                      </a:r>
                      <a:endParaRPr kumimoji="1" lang="bg-BG"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extLst>
                  <a:ext uri="{0D108BD9-81ED-4DB2-BD59-A6C34878D82A}">
                    <a16:rowId xmlns:a16="http://schemas.microsoft.com/office/drawing/2014/main" val="10000"/>
                  </a:ext>
                </a:extLst>
              </a:tr>
              <a:tr h="457200">
                <a:tc>
                  <a:txBody>
                    <a:bodyPr/>
                    <a:lstStyle/>
                    <a:p>
                      <a:pPr algn="l"/>
                      <a:r>
                        <a:rPr lang="en-US" dirty="0">
                          <a:solidFill>
                            <a:schemeClr val="tx2"/>
                          </a:solidFill>
                        </a:rPr>
                        <a:t>203</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David</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Rivers</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05/02/2016</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extLst>
                  <a:ext uri="{0D108BD9-81ED-4DB2-BD59-A6C34878D82A}">
                    <a16:rowId xmlns:a16="http://schemas.microsoft.com/office/drawing/2014/main" val="10001"/>
                  </a:ext>
                </a:extLst>
              </a:tr>
              <a:tr h="457200">
                <a:tc>
                  <a:txBody>
                    <a:bodyPr/>
                    <a:lstStyle/>
                    <a:p>
                      <a:pPr algn="l"/>
                      <a:r>
                        <a:rPr lang="en-US" dirty="0">
                          <a:solidFill>
                            <a:schemeClr val="tx2"/>
                          </a:solidFill>
                        </a:rPr>
                        <a:t>204</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Sarah</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Thorne</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07/17/2016</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extLst>
                  <a:ext uri="{0D108BD9-81ED-4DB2-BD59-A6C34878D82A}">
                    <a16:rowId xmlns:a16="http://schemas.microsoft.com/office/drawing/2014/main" val="10002"/>
                  </a:ext>
                </a:extLst>
              </a:tr>
              <a:tr h="457200">
                <a:tc>
                  <a:txBody>
                    <a:bodyPr/>
                    <a:lstStyle/>
                    <a:p>
                      <a:pPr algn="l"/>
                      <a:r>
                        <a:rPr lang="en-US" dirty="0">
                          <a:solidFill>
                            <a:schemeClr val="tx2"/>
                          </a:solidFill>
                        </a:rPr>
                        <a:t>205</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Michael</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solidFill>
                            <a:schemeClr val="tx2"/>
                          </a:solidFill>
                        </a:rPr>
                        <a:t>Walters</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11/23/2015</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extLst>
                  <a:ext uri="{0D108BD9-81ED-4DB2-BD59-A6C34878D82A}">
                    <a16:rowId xmlns:a16="http://schemas.microsoft.com/office/drawing/2014/main" val="10003"/>
                  </a:ext>
                </a:extLst>
              </a:tr>
            </a:tbl>
          </a:graphicData>
        </a:graphic>
      </p:graphicFrame>
      <p:graphicFrame>
        <p:nvGraphicFramePr>
          <p:cNvPr id="7" name="Group 49"/>
          <p:cNvGraphicFramePr>
            <a:graphicFrameLocks/>
          </p:cNvGraphicFramePr>
          <p:nvPr>
            <p:extLst>
              <p:ext uri="{D42A27DB-BD31-4B8C-83A1-F6EECF244321}">
                <p14:modId xmlns:p14="http://schemas.microsoft.com/office/powerpoint/2010/main" val="1607079903"/>
              </p:ext>
            </p:extLst>
          </p:nvPr>
        </p:nvGraphicFramePr>
        <p:xfrm>
          <a:off x="6920823" y="2362200"/>
          <a:ext cx="4860000" cy="2325624"/>
        </p:xfrm>
        <a:graphic>
          <a:graphicData uri="http://schemas.openxmlformats.org/drawingml/2006/table">
            <a:tbl>
              <a:tblPr/>
              <a:tblGrid>
                <a:gridCol w="1440000">
                  <a:extLst>
                    <a:ext uri="{9D8B030D-6E8A-4147-A177-3AD203B41FA5}">
                      <a16:colId xmlns:a16="http://schemas.microsoft.com/office/drawing/2014/main" val="3440165915"/>
                    </a:ext>
                  </a:extLst>
                </a:gridCol>
                <a:gridCol w="3420000">
                  <a:extLst>
                    <a:ext uri="{9D8B030D-6E8A-4147-A177-3AD203B41FA5}">
                      <a16:colId xmlns:a16="http://schemas.microsoft.com/office/drawing/2014/main" val="376622060"/>
                    </a:ext>
                  </a:extLst>
                </a:gridCol>
              </a:tblGrid>
              <a:tr h="496824">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UserID</a:t>
                      </a:r>
                      <a:endParaRPr kumimoji="1" lang="bg-BG"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Email</a:t>
                      </a:r>
                      <a:endParaRPr kumimoji="1" lang="bg-BG"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extLst>
                  <a:ext uri="{0D108BD9-81ED-4DB2-BD59-A6C34878D82A}">
                    <a16:rowId xmlns:a16="http://schemas.microsoft.com/office/drawing/2014/main" val="10000"/>
                  </a:ext>
                </a:extLst>
              </a:tr>
              <a:tr h="457200">
                <a:tc>
                  <a:txBody>
                    <a:bodyPr/>
                    <a:lstStyle/>
                    <a:p>
                      <a:pPr algn="l"/>
                      <a:r>
                        <a:rPr lang="en-US" dirty="0">
                          <a:solidFill>
                            <a:schemeClr val="tx2"/>
                          </a:solidFill>
                        </a:rPr>
                        <a:t>203</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drivers@mail.cx</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extLst>
                  <a:ext uri="{0D108BD9-81ED-4DB2-BD59-A6C34878D82A}">
                    <a16:rowId xmlns:a16="http://schemas.microsoft.com/office/drawing/2014/main" val="10001"/>
                  </a:ext>
                </a:extLst>
              </a:tr>
              <a:tr h="457200">
                <a:tc>
                  <a:txBody>
                    <a:bodyPr/>
                    <a:lstStyle/>
                    <a:p>
                      <a:pPr algn="l"/>
                      <a:r>
                        <a:rPr lang="en-US" dirty="0">
                          <a:solidFill>
                            <a:schemeClr val="tx2"/>
                          </a:solidFill>
                        </a:rPr>
                        <a:t>204</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sarah@mail.cx</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extLst>
                  <a:ext uri="{0D108BD9-81ED-4DB2-BD59-A6C34878D82A}">
                    <a16:rowId xmlns:a16="http://schemas.microsoft.com/office/drawing/2014/main" val="10002"/>
                  </a:ext>
                </a:extLst>
              </a:tr>
              <a:tr h="457200">
                <a:tc>
                  <a:txBody>
                    <a:bodyPr/>
                    <a:lstStyle/>
                    <a:p>
                      <a:pPr algn="l"/>
                      <a:r>
                        <a:rPr lang="en-US" dirty="0">
                          <a:solidFill>
                            <a:schemeClr val="tx2"/>
                          </a:solidFill>
                        </a:rPr>
                        <a:t>205</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walters_michael@mail.cx</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extLst>
                  <a:ext uri="{0D108BD9-81ED-4DB2-BD59-A6C34878D82A}">
                    <a16:rowId xmlns:a16="http://schemas.microsoft.com/office/drawing/2014/main" val="10003"/>
                  </a:ext>
                </a:extLst>
              </a:tr>
              <a:tr h="457200">
                <a:tc>
                  <a:txBody>
                    <a:bodyPr/>
                    <a:lstStyle/>
                    <a:p>
                      <a:pPr algn="l"/>
                      <a:r>
                        <a:rPr lang="en-US" dirty="0">
                          <a:solidFill>
                            <a:schemeClr val="tx2"/>
                          </a:solidFill>
                        </a:rPr>
                        <a:t>203</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david@homedomain.cx</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extLst>
                  <a:ext uri="{0D108BD9-81ED-4DB2-BD59-A6C34878D82A}">
                    <a16:rowId xmlns:a16="http://schemas.microsoft.com/office/drawing/2014/main" val="1696888153"/>
                  </a:ext>
                </a:extLst>
              </a:tr>
            </a:tbl>
          </a:graphicData>
        </a:graphic>
      </p:graphicFrame>
      <p:sp>
        <p:nvSpPr>
          <p:cNvPr id="8" name="AutoShape 7"/>
          <p:cNvSpPr>
            <a:spLocks noChangeArrowheads="1"/>
          </p:cNvSpPr>
          <p:nvPr/>
        </p:nvSpPr>
        <p:spPr bwMode="auto">
          <a:xfrm>
            <a:off x="405618" y="4647662"/>
            <a:ext cx="2328067" cy="677820"/>
          </a:xfrm>
          <a:prstGeom prst="wedgeRoundRectCallout">
            <a:avLst>
              <a:gd name="adj1" fmla="val -20221"/>
              <a:gd name="adj2" fmla="val -9832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270000" tIns="90000" rIns="270000" bIns="90000" numCol="1" spcCol="0" rtlCol="0" fromWordArt="0" anchor="ctr" anchorCtr="0" forceAA="0" compatLnSpc="1">
            <a:prstTxWarp prst="textNoShape">
              <a:avLst/>
            </a:prstTxWarp>
            <a:spAutoFit/>
          </a:bodyPr>
          <a:lstStyle/>
          <a:p>
            <a:pPr algn="ctr"/>
            <a:r>
              <a:rPr lang="en-US" sz="2800" noProof="1">
                <a:solidFill>
                  <a:srgbClr val="FFFFFF"/>
                </a:solidFill>
              </a:rPr>
              <a:t>Primary Key</a:t>
            </a:r>
          </a:p>
        </p:txBody>
      </p:sp>
      <p:sp>
        <p:nvSpPr>
          <p:cNvPr id="9" name="AutoShape 7"/>
          <p:cNvSpPr>
            <a:spLocks noChangeArrowheads="1"/>
          </p:cNvSpPr>
          <p:nvPr/>
        </p:nvSpPr>
        <p:spPr bwMode="auto">
          <a:xfrm>
            <a:off x="4281885" y="4647662"/>
            <a:ext cx="2295523" cy="677820"/>
          </a:xfrm>
          <a:prstGeom prst="wedgeRoundRectCallout">
            <a:avLst>
              <a:gd name="adj1" fmla="val 58258"/>
              <a:gd name="adj2" fmla="val -80203"/>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270000" tIns="90000" rIns="270000" bIns="90000" numCol="1" spcCol="0" rtlCol="0" fromWordArt="0" anchor="ctr" anchorCtr="0" forceAA="0" compatLnSpc="1">
            <a:prstTxWarp prst="textNoShape">
              <a:avLst/>
            </a:prstTxWarp>
            <a:spAutoFit/>
          </a:bodyPr>
          <a:lstStyle/>
          <a:p>
            <a:pPr algn="ctr"/>
            <a:r>
              <a:rPr lang="en-US" sz="2800" noProof="1">
                <a:solidFill>
                  <a:srgbClr val="FFFFFF"/>
                </a:solidFill>
              </a:rPr>
              <a:t>Foreign Key</a:t>
            </a:r>
          </a:p>
        </p:txBody>
      </p:sp>
    </p:spTree>
    <p:extLst>
      <p:ext uri="{BB962C8B-B14F-4D97-AF65-F5344CB8AC3E}">
        <p14:creationId xmlns:p14="http://schemas.microsoft.com/office/powerpoint/2010/main" val="3045540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heel(1)">
                                      <p:cBhvr>
                                        <p:cTn id="26" dur="1000"/>
                                        <p:tgtEl>
                                          <p:spTgt spid="12"/>
                                        </p:tgtEl>
                                      </p:cBhvr>
                                    </p:animEffect>
                                  </p:childTnLst>
                                </p:cTn>
                              </p:par>
                              <p:par>
                                <p:cTn id="27" presetID="10" presetClass="exit" presetSubtype="0" fill="hold" grpId="1" nodeType="with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US" dirty="0"/>
              <a:t>Table of Contents</a:t>
            </a:r>
            <a:endParaRPr lang="bg-BG" dirty="0"/>
          </a:p>
        </p:txBody>
      </p:sp>
      <p:sp>
        <p:nvSpPr>
          <p:cNvPr id="444419" name="Rectangle 3"/>
          <p:cNvSpPr>
            <a:spLocks noGrp="1" noChangeArrowheads="1"/>
          </p:cNvSpPr>
          <p:nvPr>
            <p:ph idx="4294967295"/>
          </p:nvPr>
        </p:nvSpPr>
        <p:spPr>
          <a:xfrm>
            <a:off x="190413" y="1191467"/>
            <a:ext cx="11804822" cy="5530010"/>
          </a:xfrm>
        </p:spPr>
        <p:txBody>
          <a:bodyPr>
            <a:normAutofit/>
          </a:bodyPr>
          <a:lstStyle/>
          <a:p>
            <a:pPr marL="446088" indent="-446088">
              <a:lnSpc>
                <a:spcPts val="4000"/>
              </a:lnSpc>
              <a:buFontTx/>
              <a:buAutoNum type="arabicPeriod"/>
            </a:pPr>
            <a:r>
              <a:rPr lang="en-US" dirty="0"/>
              <a:t>Data Management</a:t>
            </a:r>
          </a:p>
          <a:p>
            <a:pPr marL="446088" indent="-446088">
              <a:lnSpc>
                <a:spcPts val="4000"/>
              </a:lnSpc>
              <a:buFontTx/>
              <a:buAutoNum type="arabicPeriod"/>
            </a:pPr>
            <a:r>
              <a:rPr lang="en-US" dirty="0"/>
              <a:t>Database Engine</a:t>
            </a:r>
          </a:p>
          <a:p>
            <a:pPr marL="446088" indent="-446088">
              <a:lnSpc>
                <a:spcPts val="4000"/>
              </a:lnSpc>
              <a:buFontTx/>
              <a:buAutoNum type="arabicPeriod"/>
            </a:pPr>
            <a:r>
              <a:rPr lang="en-US" dirty="0"/>
              <a:t>Table Relationships</a:t>
            </a:r>
          </a:p>
          <a:p>
            <a:pPr marL="446088" indent="-446088">
              <a:lnSpc>
                <a:spcPts val="4000"/>
              </a:lnSpc>
              <a:buFontTx/>
              <a:buAutoNum type="arabicPeriod"/>
            </a:pPr>
            <a:r>
              <a:rPr lang="en-US" dirty="0"/>
              <a:t>Programmability</a:t>
            </a:r>
          </a:p>
          <a:p>
            <a:pPr marL="446088" indent="-446088">
              <a:lnSpc>
                <a:spcPts val="4000"/>
              </a:lnSpc>
              <a:buFontTx/>
              <a:buAutoNum type="arabicPeriod"/>
            </a:pPr>
            <a:endParaRPr lang="en-US" dirty="0"/>
          </a:p>
        </p:txBody>
      </p:sp>
      <p:sp>
        <p:nvSpPr>
          <p:cNvPr id="2" name="Slide Number Placeholder 1"/>
          <p:cNvSpPr>
            <a:spLocks noGrp="1"/>
          </p:cNvSpPr>
          <p:nvPr>
            <p:ph type="sldNum" sz="quarter" idx="4"/>
          </p:nvPr>
        </p:nvSpPr>
        <p:spPr>
          <a:xfrm>
            <a:off x="11566412" y="6525002"/>
            <a:ext cx="428822" cy="196477"/>
          </a:xfrm>
        </p:spPr>
        <p:txBody>
          <a:bodyPr/>
          <a:lstStyle/>
          <a:p>
            <a:fld id="{C014DD1E-5D91-48A3-AD6D-45FBA980D106}" type="slidenum">
              <a:rPr lang="en-US" smtClean="0"/>
              <a:pPr/>
              <a:t>2</a:t>
            </a:fld>
            <a:endParaRPr lang="en-US" dirty="0"/>
          </a:p>
        </p:txBody>
      </p:sp>
      <p:pic>
        <p:nvPicPr>
          <p:cNvPr id="4" name="Picture 3"/>
          <p:cNvPicPr>
            <a:picLocks noChangeAspect="1"/>
          </p:cNvPicPr>
          <p:nvPr/>
        </p:nvPicPr>
        <p:blipFill>
          <a:blip r:embed="rId3"/>
          <a:stretch>
            <a:fillRect/>
          </a:stretch>
        </p:blipFill>
        <p:spPr>
          <a:xfrm>
            <a:off x="8304212" y="1638368"/>
            <a:ext cx="3429001" cy="4421449"/>
          </a:xfrm>
          <a:prstGeom prst="rect">
            <a:avLst/>
          </a:prstGeom>
        </p:spPr>
      </p:pic>
    </p:spTree>
    <p:extLst>
      <p:ext uri="{BB962C8B-B14F-4D97-AF65-F5344CB8AC3E}">
        <p14:creationId xmlns:p14="http://schemas.microsoft.com/office/powerpoint/2010/main" val="1646986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4419">
                                            <p:txEl>
                                              <p:pRg st="1" end="1"/>
                                            </p:txEl>
                                          </p:spTgt>
                                        </p:tgtEl>
                                        <p:attrNameLst>
                                          <p:attrName>style.visibility</p:attrName>
                                        </p:attrNameLst>
                                      </p:cBhvr>
                                      <p:to>
                                        <p:strVal val="visible"/>
                                      </p:to>
                                    </p:set>
                                    <p:animEffect transition="in" filter="fade">
                                      <p:cBhvr>
                                        <p:cTn id="7" dur="500"/>
                                        <p:tgtEl>
                                          <p:spTgt spid="44441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4419">
                                            <p:txEl>
                                              <p:pRg st="2" end="2"/>
                                            </p:txEl>
                                          </p:spTgt>
                                        </p:tgtEl>
                                        <p:attrNameLst>
                                          <p:attrName>style.visibility</p:attrName>
                                        </p:attrNameLst>
                                      </p:cBhvr>
                                      <p:to>
                                        <p:strVal val="visible"/>
                                      </p:to>
                                    </p:set>
                                    <p:animEffect transition="in" filter="fade">
                                      <p:cBhvr>
                                        <p:cTn id="12" dur="500"/>
                                        <p:tgtEl>
                                          <p:spTgt spid="44441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4419">
                                            <p:txEl>
                                              <p:pRg st="3" end="3"/>
                                            </p:txEl>
                                          </p:spTgt>
                                        </p:tgtEl>
                                        <p:attrNameLst>
                                          <p:attrName>style.visibility</p:attrName>
                                        </p:attrNameLst>
                                      </p:cBhvr>
                                      <p:to>
                                        <p:strVal val="visible"/>
                                      </p:to>
                                    </p:set>
                                    <p:animEffect transition="in" filter="fade">
                                      <p:cBhvr>
                                        <p:cTn id="17" dur="500"/>
                                        <p:tgtEl>
                                          <p:spTgt spid="4444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20</a:t>
            </a:fld>
            <a:endParaRPr lang="en-US" dirty="0"/>
          </a:p>
        </p:txBody>
      </p:sp>
      <p:sp>
        <p:nvSpPr>
          <p:cNvPr id="465922" name="Rectangle 2"/>
          <p:cNvSpPr>
            <a:spLocks noGrp="1" noChangeArrowheads="1"/>
          </p:cNvSpPr>
          <p:nvPr>
            <p:ph type="title"/>
          </p:nvPr>
        </p:nvSpPr>
        <p:spPr/>
        <p:txBody>
          <a:bodyPr/>
          <a:lstStyle/>
          <a:p>
            <a:r>
              <a:rPr lang="en-US" dirty="0"/>
              <a:t>E/R Diagrams</a:t>
            </a:r>
            <a:endParaRPr lang="bg-BG" dirty="0"/>
          </a:p>
        </p:txBody>
      </p:sp>
      <p:pic>
        <p:nvPicPr>
          <p:cNvPr id="6" name="Picture 3" descr="ArtsSemNet-ER-Diagram"/>
          <p:cNvPicPr>
            <a:picLocks noChangeAspect="1" noChangeArrowheads="1"/>
          </p:cNvPicPr>
          <p:nvPr/>
        </p:nvPicPr>
        <p:blipFill>
          <a:blip r:embed="rId2" cstate="print">
            <a:extLst>
              <a:ext uri="{28A0092B-C50C-407E-A947-70E740481C1C}">
                <a14:useLocalDpi xmlns:a14="http://schemas.microsoft.com/office/drawing/2010/main" val="0"/>
              </a:ext>
            </a:extLst>
          </a:blip>
          <a:srcRect l="-1380" t="-2030" r="-1731" b="-2265"/>
          <a:stretch>
            <a:fillRect/>
          </a:stretch>
        </p:blipFill>
        <p:spPr bwMode="auto">
          <a:xfrm>
            <a:off x="2337798" y="1121122"/>
            <a:ext cx="7428614" cy="5403880"/>
          </a:xfrm>
          <a:prstGeom prst="roundRect">
            <a:avLst>
              <a:gd name="adj" fmla="val 1018"/>
            </a:avLst>
          </a:prstGeom>
          <a:solidFill>
            <a:srgbClr val="FFFFFF"/>
          </a:solidFill>
        </p:spPr>
      </p:pic>
    </p:spTree>
    <p:extLst>
      <p:ext uri="{BB962C8B-B14F-4D97-AF65-F5344CB8AC3E}">
        <p14:creationId xmlns:p14="http://schemas.microsoft.com/office/powerpoint/2010/main" val="60094500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Programmability</a:t>
            </a:r>
          </a:p>
        </p:txBody>
      </p:sp>
      <p:sp>
        <p:nvSpPr>
          <p:cNvPr id="6" name="Text Placeholder 5"/>
          <p:cNvSpPr>
            <a:spLocks noGrp="1"/>
          </p:cNvSpPr>
          <p:nvPr>
            <p:ph type="body" idx="1"/>
          </p:nvPr>
        </p:nvSpPr>
        <p:spPr/>
        <p:txBody>
          <a:bodyPr/>
          <a:lstStyle/>
          <a:p>
            <a:r>
              <a:rPr lang="en-US" dirty="0"/>
              <a:t>Customizing Database Behavior</a:t>
            </a:r>
          </a:p>
        </p:txBody>
      </p:sp>
      <p:grpSp>
        <p:nvGrpSpPr>
          <p:cNvPr id="29" name="Group 28"/>
          <p:cNvGrpSpPr/>
          <p:nvPr/>
        </p:nvGrpSpPr>
        <p:grpSpPr>
          <a:xfrm>
            <a:off x="4037012" y="990600"/>
            <a:ext cx="4114800" cy="3728137"/>
            <a:chOff x="3960812" y="914400"/>
            <a:chExt cx="4267200" cy="3866216"/>
          </a:xfrm>
        </p:grpSpPr>
        <p:sp>
          <p:nvSpPr>
            <p:cNvPr id="7" name="Flowchart: Alternate Process 6"/>
            <p:cNvSpPr/>
            <p:nvPr/>
          </p:nvSpPr>
          <p:spPr>
            <a:xfrm>
              <a:off x="5713412" y="914400"/>
              <a:ext cx="1371600" cy="457200"/>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effectLst>
                    <a:outerShdw blurRad="38100" dist="38100" dir="2700000" algn="tl">
                      <a:srgbClr val="000000">
                        <a:alpha val="43137"/>
                      </a:srgbClr>
                    </a:outerShdw>
                  </a:effectLst>
                </a:rPr>
                <a:t>Begin</a:t>
              </a:r>
            </a:p>
          </p:txBody>
        </p:sp>
        <p:sp>
          <p:nvSpPr>
            <p:cNvPr id="8" name="Diamond 7"/>
            <p:cNvSpPr/>
            <p:nvPr/>
          </p:nvSpPr>
          <p:spPr>
            <a:xfrm>
              <a:off x="5980112" y="1782576"/>
              <a:ext cx="838200" cy="8382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effectLst>
                    <a:outerShdw blurRad="38100" dist="38100" dir="2700000" algn="tl">
                      <a:srgbClr val="000000">
                        <a:alpha val="43137"/>
                      </a:srgbClr>
                    </a:outerShdw>
                  </a:effectLst>
                </a:rPr>
                <a:t>?</a:t>
              </a:r>
            </a:p>
          </p:txBody>
        </p:sp>
        <p:sp>
          <p:nvSpPr>
            <p:cNvPr id="9" name="Diamond 8"/>
            <p:cNvSpPr/>
            <p:nvPr/>
          </p:nvSpPr>
          <p:spPr>
            <a:xfrm>
              <a:off x="5980112" y="3126068"/>
              <a:ext cx="838200" cy="8382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effectLst>
                    <a:outerShdw blurRad="38100" dist="38100" dir="2700000" algn="tl">
                      <a:srgbClr val="000000">
                        <a:alpha val="43137"/>
                      </a:srgbClr>
                    </a:outerShdw>
                  </a:effectLst>
                </a:rPr>
                <a:t>?</a:t>
              </a:r>
            </a:p>
          </p:txBody>
        </p:sp>
        <p:sp>
          <p:nvSpPr>
            <p:cNvPr id="10" name="Rectangle 9"/>
            <p:cNvSpPr/>
            <p:nvPr/>
          </p:nvSpPr>
          <p:spPr>
            <a:xfrm>
              <a:off x="7389812" y="2730283"/>
              <a:ext cx="838200" cy="455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3" name="Flowchart: Alternate Process 12"/>
            <p:cNvSpPr/>
            <p:nvPr/>
          </p:nvSpPr>
          <p:spPr>
            <a:xfrm>
              <a:off x="5713412" y="4323416"/>
              <a:ext cx="1371600" cy="457200"/>
            </a:xfrm>
            <a:prstGeom prst="flowChartAlternateProcess">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4" name="Flowchart: Alternate Process 13"/>
            <p:cNvSpPr/>
            <p:nvPr/>
          </p:nvSpPr>
          <p:spPr>
            <a:xfrm>
              <a:off x="3960812" y="3316568"/>
              <a:ext cx="1371600" cy="457200"/>
            </a:xfrm>
            <a:prstGeom prst="flowChartAlternateProcess">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cxnSp>
          <p:nvCxnSpPr>
            <p:cNvPr id="16" name="Straight Arrow Connector 15"/>
            <p:cNvCxnSpPr>
              <a:stCxn id="7" idx="2"/>
              <a:endCxn id="8" idx="0"/>
            </p:cNvCxnSpPr>
            <p:nvPr/>
          </p:nvCxnSpPr>
          <p:spPr>
            <a:xfrm>
              <a:off x="6399212" y="1371600"/>
              <a:ext cx="0" cy="41097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2"/>
              <a:endCxn id="9" idx="0"/>
            </p:cNvCxnSpPr>
            <p:nvPr/>
          </p:nvCxnSpPr>
          <p:spPr>
            <a:xfrm>
              <a:off x="6399212" y="2620776"/>
              <a:ext cx="0" cy="50529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2"/>
              <a:endCxn id="13" idx="0"/>
            </p:cNvCxnSpPr>
            <p:nvPr/>
          </p:nvCxnSpPr>
          <p:spPr>
            <a:xfrm>
              <a:off x="6399212" y="3964268"/>
              <a:ext cx="0" cy="35914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9" idx="1"/>
              <a:endCxn id="14" idx="3"/>
            </p:cNvCxnSpPr>
            <p:nvPr/>
          </p:nvCxnSpPr>
          <p:spPr>
            <a:xfrm flipH="1">
              <a:off x="5332412" y="3545168"/>
              <a:ext cx="6477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p:cNvCxnSpPr>
              <a:stCxn id="8" idx="3"/>
              <a:endCxn id="10" idx="0"/>
            </p:cNvCxnSpPr>
            <p:nvPr/>
          </p:nvCxnSpPr>
          <p:spPr>
            <a:xfrm>
              <a:off x="6818312" y="2201676"/>
              <a:ext cx="990600" cy="528607"/>
            </a:xfrm>
            <a:prstGeom prst="bentConnector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p:cNvCxnSpPr>
              <a:stCxn id="10" idx="2"/>
              <a:endCxn id="9" idx="3"/>
            </p:cNvCxnSpPr>
            <p:nvPr/>
          </p:nvCxnSpPr>
          <p:spPr>
            <a:xfrm rot="5400000">
              <a:off x="7133836" y="2870091"/>
              <a:ext cx="359553" cy="990600"/>
            </a:xfrm>
            <a:prstGeom prst="bentConnector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0" name="Picture Placeholder 2"/>
          <p:cNvPicPr>
            <a:picLocks noChangeAspect="1"/>
          </p:cNvPicPr>
          <p:nvPr/>
        </p:nvPicPr>
        <p:blipFill rotWithShape="1">
          <a:blip r:embed="rId2" cstate="print">
            <a:extLst>
              <a:ext uri="{28A0092B-C50C-407E-A947-70E740481C1C}">
                <a14:useLocalDpi xmlns:a14="http://schemas.microsoft.com/office/drawing/2010/main" val="0"/>
              </a:ext>
            </a:extLst>
          </a:blip>
          <a:srcRect l="-50417" t="-1115" r="-4533" b="1115"/>
          <a:stretch/>
        </p:blipFill>
        <p:spPr>
          <a:xfrm>
            <a:off x="7747679" y="2321033"/>
            <a:ext cx="1673946" cy="1080328"/>
          </a:xfrm>
          <a:prstGeom prst="rect">
            <a:avLst/>
          </a:prstGeom>
        </p:spPr>
      </p:pic>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6525" y="2383424"/>
            <a:ext cx="1236579" cy="939800"/>
          </a:xfrm>
          <a:prstGeom prst="rect">
            <a:avLst/>
          </a:prstGeom>
        </p:spPr>
      </p:pic>
    </p:spTree>
    <p:extLst>
      <p:ext uri="{BB962C8B-B14F-4D97-AF65-F5344CB8AC3E}">
        <p14:creationId xmlns:p14="http://schemas.microsoft.com/office/powerpoint/2010/main" val="5129831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22</a:t>
            </a:fld>
            <a:endParaRPr lang="en-US" dirty="0"/>
          </a:p>
        </p:txBody>
      </p:sp>
      <p:sp>
        <p:nvSpPr>
          <p:cNvPr id="3" name="Content Placeholder 2"/>
          <p:cNvSpPr>
            <a:spLocks noGrp="1"/>
          </p:cNvSpPr>
          <p:nvPr>
            <p:ph idx="1"/>
          </p:nvPr>
        </p:nvSpPr>
        <p:spPr/>
        <p:txBody>
          <a:bodyPr/>
          <a:lstStyle/>
          <a:p>
            <a:r>
              <a:rPr lang="en-US" dirty="0"/>
              <a:t>Indices make data lookup faster</a:t>
            </a:r>
          </a:p>
          <a:p>
            <a:pPr lvl="1"/>
            <a:r>
              <a:rPr lang="en-US" dirty="0"/>
              <a:t>Clustered – bound to the </a:t>
            </a:r>
            <a:r>
              <a:rPr lang="en-US" dirty="0">
                <a:solidFill>
                  <a:schemeClr val="accent1"/>
                </a:solidFill>
              </a:rPr>
              <a:t>primary key</a:t>
            </a:r>
            <a:r>
              <a:rPr lang="en-US" dirty="0"/>
              <a:t>, physically sorts data</a:t>
            </a:r>
          </a:p>
          <a:p>
            <a:pPr lvl="1"/>
            <a:r>
              <a:rPr lang="en-US" dirty="0"/>
              <a:t>Non-Clustered – can be </a:t>
            </a:r>
            <a:r>
              <a:rPr lang="en-US" dirty="0">
                <a:solidFill>
                  <a:schemeClr val="accent1"/>
                </a:solidFill>
              </a:rPr>
              <a:t>any field</a:t>
            </a:r>
            <a:r>
              <a:rPr lang="en-US" dirty="0"/>
              <a:t>, references the clustered index</a:t>
            </a:r>
          </a:p>
          <a:p>
            <a:r>
              <a:rPr lang="en-US" dirty="0"/>
              <a:t>Structured as an </a:t>
            </a:r>
            <a:r>
              <a:rPr lang="en-US" dirty="0">
                <a:solidFill>
                  <a:schemeClr val="accent1"/>
                </a:solidFill>
              </a:rPr>
              <a:t>ordered tree</a:t>
            </a:r>
            <a:endParaRPr lang="en-US" dirty="0"/>
          </a:p>
        </p:txBody>
      </p:sp>
      <p:sp>
        <p:nvSpPr>
          <p:cNvPr id="4" name="Title 3"/>
          <p:cNvSpPr>
            <a:spLocks noGrp="1"/>
          </p:cNvSpPr>
          <p:nvPr>
            <p:ph type="title"/>
          </p:nvPr>
        </p:nvSpPr>
        <p:spPr/>
        <p:txBody>
          <a:bodyPr/>
          <a:lstStyle/>
          <a:p>
            <a:r>
              <a:rPr lang="en-US" dirty="0"/>
              <a:t>Indices</a:t>
            </a:r>
          </a:p>
        </p:txBody>
      </p:sp>
      <p:sp>
        <p:nvSpPr>
          <p:cNvPr id="10" name="Rectangle 9"/>
          <p:cNvSpPr/>
          <p:nvPr/>
        </p:nvSpPr>
        <p:spPr>
          <a:xfrm>
            <a:off x="3015934" y="3810000"/>
            <a:ext cx="1066800" cy="533400"/>
          </a:xfrm>
          <a:prstGeom prst="rect">
            <a:avLst/>
          </a:prstGeom>
          <a:solidFill>
            <a:srgbClr val="F3BE60">
              <a:alpha val="2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Keys</a:t>
            </a:r>
          </a:p>
        </p:txBody>
      </p:sp>
      <p:grpSp>
        <p:nvGrpSpPr>
          <p:cNvPr id="40" name="Group 39"/>
          <p:cNvGrpSpPr/>
          <p:nvPr/>
        </p:nvGrpSpPr>
        <p:grpSpPr>
          <a:xfrm>
            <a:off x="531812" y="5738626"/>
            <a:ext cx="5194074" cy="836369"/>
            <a:chOff x="5561012" y="5334000"/>
            <a:chExt cx="5194074" cy="836369"/>
          </a:xfrm>
        </p:grpSpPr>
        <p:sp>
          <p:nvSpPr>
            <p:cNvPr id="14" name="Rectangle: Rounded Corners 13"/>
            <p:cNvSpPr/>
            <p:nvPr/>
          </p:nvSpPr>
          <p:spPr>
            <a:xfrm>
              <a:off x="5561012" y="5334000"/>
              <a:ext cx="5194074" cy="836369"/>
            </a:xfrm>
            <a:prstGeom prst="roundRect">
              <a:avLst>
                <a:gd name="adj" fmla="val 5319"/>
              </a:avLst>
            </a:prstGeom>
            <a:solidFill>
              <a:srgbClr val="F0A22E">
                <a:alpha val="25098"/>
              </a:srgbClr>
            </a:solidFill>
            <a:ln w="38100">
              <a:solidFill>
                <a:srgbClr val="F3CD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t>Data</a:t>
              </a:r>
            </a:p>
          </p:txBody>
        </p:sp>
        <p:grpSp>
          <p:nvGrpSpPr>
            <p:cNvPr id="15" name="Group 14"/>
            <p:cNvGrpSpPr/>
            <p:nvPr/>
          </p:nvGrpSpPr>
          <p:grpSpPr>
            <a:xfrm>
              <a:off x="6551136" y="5499904"/>
              <a:ext cx="609600" cy="533400"/>
              <a:chOff x="3998912" y="2209800"/>
              <a:chExt cx="609600" cy="533400"/>
            </a:xfrm>
          </p:grpSpPr>
          <p:sp>
            <p:nvSpPr>
              <p:cNvPr id="16" name="Rectangle: Folded Corner 15"/>
              <p:cNvSpPr/>
              <p:nvPr/>
            </p:nvSpPr>
            <p:spPr>
              <a:xfrm rot="10800000">
                <a:off x="4113212" y="2209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7" name="TextBox 16"/>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18" name="Group 17"/>
            <p:cNvGrpSpPr/>
            <p:nvPr/>
          </p:nvGrpSpPr>
          <p:grpSpPr>
            <a:xfrm>
              <a:off x="7141097" y="5499904"/>
              <a:ext cx="609600" cy="533400"/>
              <a:chOff x="3998912" y="2209800"/>
              <a:chExt cx="609600" cy="533400"/>
            </a:xfrm>
          </p:grpSpPr>
          <p:sp>
            <p:nvSpPr>
              <p:cNvPr id="19" name="Rectangle: Folded Corner 18"/>
              <p:cNvSpPr/>
              <p:nvPr/>
            </p:nvSpPr>
            <p:spPr>
              <a:xfrm rot="10800000">
                <a:off x="4113212" y="2209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0" name="TextBox 19"/>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21" name="Group 20"/>
            <p:cNvGrpSpPr/>
            <p:nvPr/>
          </p:nvGrpSpPr>
          <p:grpSpPr>
            <a:xfrm>
              <a:off x="7731058" y="5499904"/>
              <a:ext cx="609600" cy="533400"/>
              <a:chOff x="3998912" y="2209800"/>
              <a:chExt cx="609600" cy="533400"/>
            </a:xfrm>
          </p:grpSpPr>
          <p:sp>
            <p:nvSpPr>
              <p:cNvPr id="22" name="Rectangle: Folded Corner 21"/>
              <p:cNvSpPr/>
              <p:nvPr/>
            </p:nvSpPr>
            <p:spPr>
              <a:xfrm rot="10800000">
                <a:off x="4113212" y="2209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3" name="TextBox 22"/>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24" name="Group 23"/>
            <p:cNvGrpSpPr/>
            <p:nvPr/>
          </p:nvGrpSpPr>
          <p:grpSpPr>
            <a:xfrm>
              <a:off x="8321019" y="5499904"/>
              <a:ext cx="609600" cy="533400"/>
              <a:chOff x="3998912" y="2209800"/>
              <a:chExt cx="609600" cy="533400"/>
            </a:xfrm>
          </p:grpSpPr>
          <p:sp>
            <p:nvSpPr>
              <p:cNvPr id="25" name="Rectangle: Folded Corner 24"/>
              <p:cNvSpPr/>
              <p:nvPr/>
            </p:nvSpPr>
            <p:spPr>
              <a:xfrm rot="10800000">
                <a:off x="4113212" y="2209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6" name="TextBox 25"/>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27" name="Group 26"/>
            <p:cNvGrpSpPr/>
            <p:nvPr/>
          </p:nvGrpSpPr>
          <p:grpSpPr>
            <a:xfrm>
              <a:off x="8910980" y="5499904"/>
              <a:ext cx="609600" cy="533400"/>
              <a:chOff x="3998912" y="2209800"/>
              <a:chExt cx="609600" cy="533400"/>
            </a:xfrm>
          </p:grpSpPr>
          <p:sp>
            <p:nvSpPr>
              <p:cNvPr id="28" name="Rectangle: Folded Corner 27"/>
              <p:cNvSpPr/>
              <p:nvPr/>
            </p:nvSpPr>
            <p:spPr>
              <a:xfrm rot="10800000">
                <a:off x="4113212" y="2209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9" name="TextBox 28"/>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34" name="Group 33"/>
            <p:cNvGrpSpPr/>
            <p:nvPr/>
          </p:nvGrpSpPr>
          <p:grpSpPr>
            <a:xfrm>
              <a:off x="9500941" y="5499904"/>
              <a:ext cx="609600" cy="533400"/>
              <a:chOff x="3998912" y="2209800"/>
              <a:chExt cx="609600" cy="533400"/>
            </a:xfrm>
          </p:grpSpPr>
          <p:sp>
            <p:nvSpPr>
              <p:cNvPr id="35" name="Rectangle: Folded Corner 34"/>
              <p:cNvSpPr/>
              <p:nvPr/>
            </p:nvSpPr>
            <p:spPr>
              <a:xfrm rot="10800000">
                <a:off x="4113212" y="2209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6" name="TextBox 35"/>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37" name="Group 36"/>
            <p:cNvGrpSpPr/>
            <p:nvPr/>
          </p:nvGrpSpPr>
          <p:grpSpPr>
            <a:xfrm>
              <a:off x="10090901" y="5499904"/>
              <a:ext cx="609600" cy="533400"/>
              <a:chOff x="3998912" y="2209800"/>
              <a:chExt cx="609600" cy="533400"/>
            </a:xfrm>
          </p:grpSpPr>
          <p:sp>
            <p:nvSpPr>
              <p:cNvPr id="38" name="Rectangle: Folded Corner 37"/>
              <p:cNvSpPr/>
              <p:nvPr/>
            </p:nvSpPr>
            <p:spPr>
              <a:xfrm rot="10800000">
                <a:off x="4113212" y="2209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9" name="TextBox 38"/>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sp>
        <p:nvSpPr>
          <p:cNvPr id="41" name="Rectangle 40"/>
          <p:cNvSpPr/>
          <p:nvPr/>
        </p:nvSpPr>
        <p:spPr>
          <a:xfrm>
            <a:off x="2912088" y="4701440"/>
            <a:ext cx="1274492" cy="533400"/>
          </a:xfrm>
          <a:prstGeom prst="rect">
            <a:avLst/>
          </a:prstGeom>
          <a:solidFill>
            <a:srgbClr val="F3BE60">
              <a:alpha val="2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100-199</a:t>
            </a:r>
            <a:endParaRPr lang="en-US" sz="2000" dirty="0"/>
          </a:p>
        </p:txBody>
      </p:sp>
      <p:sp>
        <p:nvSpPr>
          <p:cNvPr id="42" name="Rectangle 41"/>
          <p:cNvSpPr/>
          <p:nvPr/>
        </p:nvSpPr>
        <p:spPr>
          <a:xfrm>
            <a:off x="1434257" y="4701440"/>
            <a:ext cx="1395256" cy="533400"/>
          </a:xfrm>
          <a:prstGeom prst="rect">
            <a:avLst/>
          </a:prstGeom>
          <a:solidFill>
            <a:srgbClr val="F3BE60">
              <a:alpha val="2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0-99</a:t>
            </a:r>
          </a:p>
        </p:txBody>
      </p:sp>
      <p:sp>
        <p:nvSpPr>
          <p:cNvPr id="43" name="Rectangle 42"/>
          <p:cNvSpPr/>
          <p:nvPr/>
        </p:nvSpPr>
        <p:spPr>
          <a:xfrm>
            <a:off x="4269155" y="4701440"/>
            <a:ext cx="1402146" cy="533400"/>
          </a:xfrm>
          <a:prstGeom prst="rect">
            <a:avLst/>
          </a:prstGeom>
          <a:solidFill>
            <a:srgbClr val="F3BE60">
              <a:alpha val="2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200-299</a:t>
            </a:r>
            <a:endParaRPr lang="en-US" sz="2800" dirty="0"/>
          </a:p>
        </p:txBody>
      </p:sp>
      <p:cxnSp>
        <p:nvCxnSpPr>
          <p:cNvPr id="45" name="Connector: Elbow 44"/>
          <p:cNvCxnSpPr>
            <a:cxnSpLocks/>
            <a:stCxn id="10" idx="1"/>
            <a:endCxn id="42" idx="0"/>
          </p:cNvCxnSpPr>
          <p:nvPr/>
        </p:nvCxnSpPr>
        <p:spPr>
          <a:xfrm rot="10800000" flipV="1">
            <a:off x="2131886" y="4076700"/>
            <a:ext cx="884049" cy="624740"/>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p:cNvCxnSpPr>
            <a:cxnSpLocks/>
            <a:stCxn id="10" idx="3"/>
            <a:endCxn id="43" idx="0"/>
          </p:cNvCxnSpPr>
          <p:nvPr/>
        </p:nvCxnSpPr>
        <p:spPr>
          <a:xfrm>
            <a:off x="4082734" y="4076700"/>
            <a:ext cx="887494" cy="624740"/>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cxnSpLocks/>
            <a:stCxn id="10" idx="2"/>
            <a:endCxn id="41" idx="0"/>
          </p:cNvCxnSpPr>
          <p:nvPr/>
        </p:nvCxnSpPr>
        <p:spPr>
          <a:xfrm>
            <a:off x="3549334" y="4343400"/>
            <a:ext cx="0" cy="35804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cxnSpLocks/>
            <a:stCxn id="42" idx="2"/>
          </p:cNvCxnSpPr>
          <p:nvPr/>
        </p:nvCxnSpPr>
        <p:spPr>
          <a:xfrm flipH="1">
            <a:off x="1826737" y="5234840"/>
            <a:ext cx="305148" cy="6696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cxnSpLocks/>
            <a:stCxn id="42" idx="2"/>
            <a:endCxn id="19" idx="2"/>
          </p:cNvCxnSpPr>
          <p:nvPr/>
        </p:nvCxnSpPr>
        <p:spPr>
          <a:xfrm>
            <a:off x="2131885" y="5234840"/>
            <a:ext cx="284812" cy="6696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cxnSpLocks/>
            <a:stCxn id="41" idx="2"/>
            <a:endCxn id="22" idx="2"/>
          </p:cNvCxnSpPr>
          <p:nvPr/>
        </p:nvCxnSpPr>
        <p:spPr>
          <a:xfrm flipH="1">
            <a:off x="3006658" y="5234840"/>
            <a:ext cx="542676" cy="6696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cxnSpLocks/>
            <a:stCxn id="41" idx="2"/>
            <a:endCxn id="25" idx="2"/>
          </p:cNvCxnSpPr>
          <p:nvPr/>
        </p:nvCxnSpPr>
        <p:spPr>
          <a:xfrm>
            <a:off x="3549334" y="5234840"/>
            <a:ext cx="47285" cy="6696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cxnSpLocks/>
            <a:stCxn id="41" idx="2"/>
            <a:endCxn id="28" idx="2"/>
          </p:cNvCxnSpPr>
          <p:nvPr/>
        </p:nvCxnSpPr>
        <p:spPr>
          <a:xfrm>
            <a:off x="3549334" y="5234840"/>
            <a:ext cx="637246" cy="6696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cxnSpLocks/>
            <a:stCxn id="43" idx="2"/>
            <a:endCxn id="35" idx="2"/>
          </p:cNvCxnSpPr>
          <p:nvPr/>
        </p:nvCxnSpPr>
        <p:spPr>
          <a:xfrm flipH="1">
            <a:off x="4776541" y="5234840"/>
            <a:ext cx="193687" cy="6696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cxnSpLocks/>
            <a:stCxn id="43" idx="2"/>
            <a:endCxn id="38" idx="2"/>
          </p:cNvCxnSpPr>
          <p:nvPr/>
        </p:nvCxnSpPr>
        <p:spPr>
          <a:xfrm>
            <a:off x="4970228" y="5234840"/>
            <a:ext cx="396273" cy="6696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8870860" y="3810000"/>
            <a:ext cx="1066800" cy="533400"/>
          </a:xfrm>
          <a:prstGeom prst="rect">
            <a:avLst/>
          </a:prstGeom>
          <a:solidFill>
            <a:schemeClr val="accent2">
              <a:alpha val="2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Index</a:t>
            </a:r>
          </a:p>
        </p:txBody>
      </p:sp>
      <p:grpSp>
        <p:nvGrpSpPr>
          <p:cNvPr id="84" name="Group 83"/>
          <p:cNvGrpSpPr/>
          <p:nvPr/>
        </p:nvGrpSpPr>
        <p:grpSpPr>
          <a:xfrm>
            <a:off x="6386738" y="5738626"/>
            <a:ext cx="5194074" cy="836369"/>
            <a:chOff x="5561012" y="5334000"/>
            <a:chExt cx="5194074" cy="836369"/>
          </a:xfrm>
          <a:solidFill>
            <a:srgbClr val="00B050">
              <a:alpha val="20000"/>
            </a:srgbClr>
          </a:solidFill>
        </p:grpSpPr>
        <p:sp>
          <p:nvSpPr>
            <p:cNvPr id="85" name="Rectangle: Rounded Corners 84"/>
            <p:cNvSpPr/>
            <p:nvPr/>
          </p:nvSpPr>
          <p:spPr>
            <a:xfrm>
              <a:off x="5561012" y="5334000"/>
              <a:ext cx="5194074" cy="836369"/>
            </a:xfrm>
            <a:prstGeom prst="roundRect">
              <a:avLst>
                <a:gd name="adj" fmla="val 5319"/>
              </a:avLst>
            </a:prstGeom>
            <a:grpFill/>
            <a:ln w="381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t>Links</a:t>
              </a:r>
            </a:p>
          </p:txBody>
        </p:sp>
        <p:grpSp>
          <p:nvGrpSpPr>
            <p:cNvPr id="86" name="Group 85"/>
            <p:cNvGrpSpPr/>
            <p:nvPr/>
          </p:nvGrpSpPr>
          <p:grpSpPr>
            <a:xfrm>
              <a:off x="6551136" y="5499904"/>
              <a:ext cx="609600" cy="533400"/>
              <a:chOff x="3998912" y="2209800"/>
              <a:chExt cx="609600" cy="533400"/>
            </a:xfrm>
            <a:grpFill/>
          </p:grpSpPr>
          <p:sp>
            <p:nvSpPr>
              <p:cNvPr id="105" name="Rectangle: Folded Corner 104"/>
              <p:cNvSpPr/>
              <p:nvPr/>
            </p:nvSpPr>
            <p:spPr>
              <a:xfrm rot="10800000">
                <a:off x="4113212" y="2209800"/>
                <a:ext cx="381000" cy="533400"/>
              </a:xfrm>
              <a:prstGeom prst="foldedCorner">
                <a:avLst>
                  <a:gd name="adj" fmla="val 44167"/>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06" name="TextBox 105"/>
              <p:cNvSpPr txBox="1"/>
              <p:nvPr/>
            </p:nvSpPr>
            <p:spPr>
              <a:xfrm>
                <a:off x="3998912" y="2362200"/>
                <a:ext cx="609600" cy="369332"/>
              </a:xfrm>
              <a:prstGeom prst="rect">
                <a:avLst/>
              </a:prstGeom>
              <a:noFill/>
              <a:ln>
                <a:noFill/>
              </a:ln>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87" name="Group 86"/>
            <p:cNvGrpSpPr/>
            <p:nvPr/>
          </p:nvGrpSpPr>
          <p:grpSpPr>
            <a:xfrm>
              <a:off x="7141097" y="5499904"/>
              <a:ext cx="609600" cy="533400"/>
              <a:chOff x="3998912" y="2209800"/>
              <a:chExt cx="609600" cy="533400"/>
            </a:xfrm>
            <a:grpFill/>
          </p:grpSpPr>
          <p:sp>
            <p:nvSpPr>
              <p:cNvPr id="103" name="Rectangle: Folded Corner 102"/>
              <p:cNvSpPr/>
              <p:nvPr/>
            </p:nvSpPr>
            <p:spPr>
              <a:xfrm rot="10800000">
                <a:off x="4113212" y="2209800"/>
                <a:ext cx="381000" cy="533400"/>
              </a:xfrm>
              <a:prstGeom prst="foldedCorner">
                <a:avLst>
                  <a:gd name="adj" fmla="val 44167"/>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04" name="TextBox 103"/>
              <p:cNvSpPr txBox="1"/>
              <p:nvPr/>
            </p:nvSpPr>
            <p:spPr>
              <a:xfrm>
                <a:off x="3998912" y="2362200"/>
                <a:ext cx="609600" cy="369332"/>
              </a:xfrm>
              <a:prstGeom prst="rect">
                <a:avLst/>
              </a:prstGeom>
              <a:noFill/>
              <a:ln>
                <a:noFill/>
              </a:ln>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88" name="Group 87"/>
            <p:cNvGrpSpPr/>
            <p:nvPr/>
          </p:nvGrpSpPr>
          <p:grpSpPr>
            <a:xfrm>
              <a:off x="7731058" y="5499904"/>
              <a:ext cx="609600" cy="533400"/>
              <a:chOff x="3998912" y="2209800"/>
              <a:chExt cx="609600" cy="533400"/>
            </a:xfrm>
            <a:grpFill/>
          </p:grpSpPr>
          <p:sp>
            <p:nvSpPr>
              <p:cNvPr id="101" name="Rectangle: Folded Corner 100"/>
              <p:cNvSpPr/>
              <p:nvPr/>
            </p:nvSpPr>
            <p:spPr>
              <a:xfrm rot="10800000">
                <a:off x="4113212" y="2209800"/>
                <a:ext cx="381000" cy="533400"/>
              </a:xfrm>
              <a:prstGeom prst="foldedCorner">
                <a:avLst>
                  <a:gd name="adj" fmla="val 44167"/>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02" name="TextBox 101"/>
              <p:cNvSpPr txBox="1"/>
              <p:nvPr/>
            </p:nvSpPr>
            <p:spPr>
              <a:xfrm>
                <a:off x="3998912" y="2362200"/>
                <a:ext cx="609600" cy="369332"/>
              </a:xfrm>
              <a:prstGeom prst="rect">
                <a:avLst/>
              </a:prstGeom>
              <a:noFill/>
              <a:ln>
                <a:noFill/>
              </a:ln>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89" name="Group 88"/>
            <p:cNvGrpSpPr/>
            <p:nvPr/>
          </p:nvGrpSpPr>
          <p:grpSpPr>
            <a:xfrm>
              <a:off x="8321019" y="5499904"/>
              <a:ext cx="609600" cy="533400"/>
              <a:chOff x="3998912" y="2209800"/>
              <a:chExt cx="609600" cy="533400"/>
            </a:xfrm>
            <a:grpFill/>
          </p:grpSpPr>
          <p:sp>
            <p:nvSpPr>
              <p:cNvPr id="99" name="Rectangle: Folded Corner 98"/>
              <p:cNvSpPr/>
              <p:nvPr/>
            </p:nvSpPr>
            <p:spPr>
              <a:xfrm rot="10800000">
                <a:off x="4113212" y="2209800"/>
                <a:ext cx="381000" cy="533400"/>
              </a:xfrm>
              <a:prstGeom prst="foldedCorner">
                <a:avLst>
                  <a:gd name="adj" fmla="val 44167"/>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00" name="TextBox 99"/>
              <p:cNvSpPr txBox="1"/>
              <p:nvPr/>
            </p:nvSpPr>
            <p:spPr>
              <a:xfrm>
                <a:off x="3998912" y="2362200"/>
                <a:ext cx="609600" cy="369332"/>
              </a:xfrm>
              <a:prstGeom prst="rect">
                <a:avLst/>
              </a:prstGeom>
              <a:noFill/>
              <a:ln>
                <a:noFill/>
              </a:ln>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90" name="Group 89"/>
            <p:cNvGrpSpPr/>
            <p:nvPr/>
          </p:nvGrpSpPr>
          <p:grpSpPr>
            <a:xfrm>
              <a:off x="8910980" y="5499904"/>
              <a:ext cx="609600" cy="533400"/>
              <a:chOff x="3998912" y="2209800"/>
              <a:chExt cx="609600" cy="533400"/>
            </a:xfrm>
            <a:grpFill/>
          </p:grpSpPr>
          <p:sp>
            <p:nvSpPr>
              <p:cNvPr id="97" name="Rectangle: Folded Corner 96"/>
              <p:cNvSpPr/>
              <p:nvPr/>
            </p:nvSpPr>
            <p:spPr>
              <a:xfrm rot="10800000">
                <a:off x="4113212" y="2209800"/>
                <a:ext cx="381000" cy="533400"/>
              </a:xfrm>
              <a:prstGeom prst="foldedCorner">
                <a:avLst>
                  <a:gd name="adj" fmla="val 44167"/>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98" name="TextBox 97"/>
              <p:cNvSpPr txBox="1"/>
              <p:nvPr/>
            </p:nvSpPr>
            <p:spPr>
              <a:xfrm>
                <a:off x="3998912" y="2362200"/>
                <a:ext cx="609600" cy="369332"/>
              </a:xfrm>
              <a:prstGeom prst="rect">
                <a:avLst/>
              </a:prstGeom>
              <a:noFill/>
              <a:ln>
                <a:noFill/>
              </a:ln>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91" name="Group 90"/>
            <p:cNvGrpSpPr/>
            <p:nvPr/>
          </p:nvGrpSpPr>
          <p:grpSpPr>
            <a:xfrm>
              <a:off x="9500941" y="5499904"/>
              <a:ext cx="609600" cy="533400"/>
              <a:chOff x="3998912" y="2209800"/>
              <a:chExt cx="609600" cy="533400"/>
            </a:xfrm>
            <a:grpFill/>
          </p:grpSpPr>
          <p:sp>
            <p:nvSpPr>
              <p:cNvPr id="95" name="Rectangle: Folded Corner 94"/>
              <p:cNvSpPr/>
              <p:nvPr/>
            </p:nvSpPr>
            <p:spPr>
              <a:xfrm rot="10800000">
                <a:off x="4113212" y="2209800"/>
                <a:ext cx="381000" cy="533400"/>
              </a:xfrm>
              <a:prstGeom prst="foldedCorner">
                <a:avLst>
                  <a:gd name="adj" fmla="val 44167"/>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96" name="TextBox 95"/>
              <p:cNvSpPr txBox="1"/>
              <p:nvPr/>
            </p:nvSpPr>
            <p:spPr>
              <a:xfrm>
                <a:off x="3998912" y="2362200"/>
                <a:ext cx="609600" cy="369332"/>
              </a:xfrm>
              <a:prstGeom prst="rect">
                <a:avLst/>
              </a:prstGeom>
              <a:noFill/>
              <a:ln>
                <a:noFill/>
              </a:ln>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92" name="Group 91"/>
            <p:cNvGrpSpPr/>
            <p:nvPr/>
          </p:nvGrpSpPr>
          <p:grpSpPr>
            <a:xfrm>
              <a:off x="10090901" y="5499904"/>
              <a:ext cx="609600" cy="533400"/>
              <a:chOff x="3998912" y="2209800"/>
              <a:chExt cx="609600" cy="533400"/>
            </a:xfrm>
            <a:grpFill/>
          </p:grpSpPr>
          <p:sp>
            <p:nvSpPr>
              <p:cNvPr id="93" name="Rectangle: Folded Corner 92"/>
              <p:cNvSpPr/>
              <p:nvPr/>
            </p:nvSpPr>
            <p:spPr>
              <a:xfrm rot="10800000">
                <a:off x="4113212" y="2209800"/>
                <a:ext cx="381000" cy="533400"/>
              </a:xfrm>
              <a:prstGeom prst="foldedCorner">
                <a:avLst>
                  <a:gd name="adj" fmla="val 44167"/>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94" name="TextBox 93"/>
              <p:cNvSpPr txBox="1"/>
              <p:nvPr/>
            </p:nvSpPr>
            <p:spPr>
              <a:xfrm>
                <a:off x="3998912" y="2362200"/>
                <a:ext cx="609600" cy="369332"/>
              </a:xfrm>
              <a:prstGeom prst="rect">
                <a:avLst/>
              </a:prstGeom>
              <a:noFill/>
              <a:ln>
                <a:noFill/>
              </a:ln>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grpSp>
        <p:nvGrpSpPr>
          <p:cNvPr id="122" name="Group 121"/>
          <p:cNvGrpSpPr/>
          <p:nvPr/>
        </p:nvGrpSpPr>
        <p:grpSpPr>
          <a:xfrm>
            <a:off x="7289183" y="4701440"/>
            <a:ext cx="4237044" cy="533400"/>
            <a:chOff x="7289183" y="4701440"/>
            <a:chExt cx="4237044" cy="533400"/>
          </a:xfrm>
        </p:grpSpPr>
        <p:sp>
          <p:nvSpPr>
            <p:cNvPr id="107" name="Rectangle 106"/>
            <p:cNvSpPr/>
            <p:nvPr/>
          </p:nvSpPr>
          <p:spPr>
            <a:xfrm>
              <a:off x="8767014" y="4701440"/>
              <a:ext cx="1274492" cy="533400"/>
            </a:xfrm>
            <a:prstGeom prst="rect">
              <a:avLst/>
            </a:prstGeom>
            <a:solidFill>
              <a:schemeClr val="accent2">
                <a:alpha val="2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Range 2</a:t>
              </a:r>
              <a:endParaRPr lang="en-US" sz="2000" dirty="0"/>
            </a:p>
          </p:txBody>
        </p:sp>
        <p:sp>
          <p:nvSpPr>
            <p:cNvPr id="108" name="Rectangle 107"/>
            <p:cNvSpPr/>
            <p:nvPr/>
          </p:nvSpPr>
          <p:spPr>
            <a:xfrm>
              <a:off x="7289183" y="4701440"/>
              <a:ext cx="1395256" cy="533400"/>
            </a:xfrm>
            <a:prstGeom prst="rect">
              <a:avLst/>
            </a:prstGeom>
            <a:solidFill>
              <a:schemeClr val="accent2">
                <a:alpha val="2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Range 1</a:t>
              </a:r>
            </a:p>
          </p:txBody>
        </p:sp>
        <p:sp>
          <p:nvSpPr>
            <p:cNvPr id="109" name="Rectangle 108"/>
            <p:cNvSpPr/>
            <p:nvPr/>
          </p:nvSpPr>
          <p:spPr>
            <a:xfrm>
              <a:off x="10124081" y="4701440"/>
              <a:ext cx="1402146" cy="533400"/>
            </a:xfrm>
            <a:prstGeom prst="rect">
              <a:avLst/>
            </a:prstGeom>
            <a:solidFill>
              <a:schemeClr val="accent2">
                <a:alpha val="2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Range 3</a:t>
              </a:r>
              <a:endParaRPr lang="en-US" sz="2800" dirty="0"/>
            </a:p>
          </p:txBody>
        </p:sp>
      </p:grpSp>
      <p:grpSp>
        <p:nvGrpSpPr>
          <p:cNvPr id="121" name="Group 120"/>
          <p:cNvGrpSpPr/>
          <p:nvPr/>
        </p:nvGrpSpPr>
        <p:grpSpPr>
          <a:xfrm>
            <a:off x="7986812" y="4076700"/>
            <a:ext cx="2838342" cy="624740"/>
            <a:chOff x="7986812" y="4076700"/>
            <a:chExt cx="2838342" cy="624740"/>
          </a:xfrm>
        </p:grpSpPr>
        <p:cxnSp>
          <p:nvCxnSpPr>
            <p:cNvPr id="110" name="Connector: Elbow 109"/>
            <p:cNvCxnSpPr>
              <a:cxnSpLocks/>
              <a:stCxn id="83" idx="1"/>
              <a:endCxn id="108" idx="0"/>
            </p:cNvCxnSpPr>
            <p:nvPr/>
          </p:nvCxnSpPr>
          <p:spPr>
            <a:xfrm rot="10800000" flipV="1">
              <a:off x="7986812" y="4076700"/>
              <a:ext cx="884049" cy="624740"/>
            </a:xfrm>
            <a:prstGeom prst="bentConnector2">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nector: Elbow 110"/>
            <p:cNvCxnSpPr>
              <a:cxnSpLocks/>
              <a:stCxn id="83" idx="3"/>
              <a:endCxn id="109" idx="0"/>
            </p:cNvCxnSpPr>
            <p:nvPr/>
          </p:nvCxnSpPr>
          <p:spPr>
            <a:xfrm>
              <a:off x="9937660" y="4076700"/>
              <a:ext cx="887494" cy="624740"/>
            </a:xfrm>
            <a:prstGeom prst="bentConnector2">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cxnSpLocks/>
              <a:stCxn id="83" idx="2"/>
              <a:endCxn id="107" idx="0"/>
            </p:cNvCxnSpPr>
            <p:nvPr/>
          </p:nvCxnSpPr>
          <p:spPr>
            <a:xfrm>
              <a:off x="9404260" y="4343400"/>
              <a:ext cx="0" cy="35804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3" name="Group 122"/>
          <p:cNvGrpSpPr/>
          <p:nvPr/>
        </p:nvGrpSpPr>
        <p:grpSpPr>
          <a:xfrm>
            <a:off x="7681663" y="5234840"/>
            <a:ext cx="3539764" cy="669690"/>
            <a:chOff x="7681663" y="5234840"/>
            <a:chExt cx="3539764" cy="669690"/>
          </a:xfrm>
        </p:grpSpPr>
        <p:cxnSp>
          <p:nvCxnSpPr>
            <p:cNvPr id="113" name="Straight Arrow Connector 112"/>
            <p:cNvCxnSpPr>
              <a:cxnSpLocks/>
              <a:stCxn id="108" idx="2"/>
            </p:cNvCxnSpPr>
            <p:nvPr/>
          </p:nvCxnSpPr>
          <p:spPr>
            <a:xfrm flipH="1">
              <a:off x="7681663" y="5234840"/>
              <a:ext cx="305148" cy="66969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cxnSpLocks/>
              <a:stCxn id="108" idx="2"/>
              <a:endCxn id="103" idx="2"/>
            </p:cNvCxnSpPr>
            <p:nvPr/>
          </p:nvCxnSpPr>
          <p:spPr>
            <a:xfrm>
              <a:off x="7986811" y="5234840"/>
              <a:ext cx="284812" cy="66969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cxnSpLocks/>
              <a:stCxn id="107" idx="2"/>
              <a:endCxn id="101" idx="2"/>
            </p:cNvCxnSpPr>
            <p:nvPr/>
          </p:nvCxnSpPr>
          <p:spPr>
            <a:xfrm flipH="1">
              <a:off x="8861584" y="5234840"/>
              <a:ext cx="542676" cy="66969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cxnSpLocks/>
              <a:stCxn id="107" idx="2"/>
              <a:endCxn id="99" idx="2"/>
            </p:cNvCxnSpPr>
            <p:nvPr/>
          </p:nvCxnSpPr>
          <p:spPr>
            <a:xfrm>
              <a:off x="9404260" y="5234840"/>
              <a:ext cx="47285" cy="66969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cxnSpLocks/>
              <a:stCxn id="107" idx="2"/>
              <a:endCxn id="97" idx="2"/>
            </p:cNvCxnSpPr>
            <p:nvPr/>
          </p:nvCxnSpPr>
          <p:spPr>
            <a:xfrm>
              <a:off x="9404260" y="5234840"/>
              <a:ext cx="637246" cy="66969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cxnSpLocks/>
              <a:stCxn id="109" idx="2"/>
              <a:endCxn id="95" idx="2"/>
            </p:cNvCxnSpPr>
            <p:nvPr/>
          </p:nvCxnSpPr>
          <p:spPr>
            <a:xfrm flipH="1">
              <a:off x="10631467" y="5234840"/>
              <a:ext cx="193687" cy="66969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cxnSpLocks/>
              <a:stCxn id="109" idx="2"/>
              <a:endCxn id="93" idx="2"/>
            </p:cNvCxnSpPr>
            <p:nvPr/>
          </p:nvCxnSpPr>
          <p:spPr>
            <a:xfrm>
              <a:off x="10825154" y="5234840"/>
              <a:ext cx="396273" cy="66969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120" name="Arrow: Right 119"/>
          <p:cNvSpPr/>
          <p:nvPr/>
        </p:nvSpPr>
        <p:spPr>
          <a:xfrm rot="10800000">
            <a:off x="5794442" y="5901590"/>
            <a:ext cx="533400" cy="510440"/>
          </a:xfrm>
          <a:prstGeom prst="rightArrow">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Tree>
    <p:extLst>
      <p:ext uri="{BB962C8B-B14F-4D97-AF65-F5344CB8AC3E}">
        <p14:creationId xmlns:p14="http://schemas.microsoft.com/office/powerpoint/2010/main" val="252996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wipe(up)">
                                      <p:cBhvr>
                                        <p:cTn id="26" dur="500"/>
                                        <p:tgtEl>
                                          <p:spTgt spid="45"/>
                                        </p:tgtEl>
                                      </p:cBhvr>
                                    </p:animEffect>
                                  </p:childTnLst>
                                </p:cTn>
                              </p:par>
                              <p:par>
                                <p:cTn id="27" presetID="22" presetClass="entr" presetSubtype="1"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wipe(up)">
                                      <p:cBhvr>
                                        <p:cTn id="29" dur="500"/>
                                        <p:tgtEl>
                                          <p:spTgt spid="49"/>
                                        </p:tgtEl>
                                      </p:cBhvr>
                                    </p:animEffect>
                                  </p:childTnLst>
                                </p:cTn>
                              </p:par>
                              <p:par>
                                <p:cTn id="30" presetID="22" presetClass="entr" presetSubtype="1" fill="hold" nodeType="with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wipe(up)">
                                      <p:cBhvr>
                                        <p:cTn id="32" dur="500"/>
                                        <p:tgtEl>
                                          <p:spTgt spid="47"/>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500"/>
                                        <p:tgtEl>
                                          <p:spTgt spid="4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500"/>
                                        <p:tgtEl>
                                          <p:spTgt spid="4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wipe(up)">
                                      <p:cBhvr>
                                        <p:cTn id="47" dur="500"/>
                                        <p:tgtEl>
                                          <p:spTgt spid="51"/>
                                        </p:tgtEl>
                                      </p:cBhvr>
                                    </p:animEffect>
                                  </p:childTnLst>
                                </p:cTn>
                              </p:par>
                              <p:par>
                                <p:cTn id="48" presetID="22" presetClass="entr" presetSubtype="1" fill="hold"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wipe(up)">
                                      <p:cBhvr>
                                        <p:cTn id="50" dur="500"/>
                                        <p:tgtEl>
                                          <p:spTgt spid="53"/>
                                        </p:tgtEl>
                                      </p:cBhvr>
                                    </p:animEffect>
                                  </p:childTnLst>
                                </p:cTn>
                              </p:par>
                              <p:par>
                                <p:cTn id="51" presetID="22" presetClass="entr" presetSubtype="1" fill="hold" nodeType="withEffect">
                                  <p:stCondLst>
                                    <p:cond delay="0"/>
                                  </p:stCondLst>
                                  <p:childTnLst>
                                    <p:set>
                                      <p:cBhvr>
                                        <p:cTn id="52" dur="1" fill="hold">
                                          <p:stCondLst>
                                            <p:cond delay="0"/>
                                          </p:stCondLst>
                                        </p:cTn>
                                        <p:tgtEl>
                                          <p:spTgt spid="55"/>
                                        </p:tgtEl>
                                        <p:attrNameLst>
                                          <p:attrName>style.visibility</p:attrName>
                                        </p:attrNameLst>
                                      </p:cBhvr>
                                      <p:to>
                                        <p:strVal val="visible"/>
                                      </p:to>
                                    </p:set>
                                    <p:animEffect transition="in" filter="wipe(up)">
                                      <p:cBhvr>
                                        <p:cTn id="53" dur="500"/>
                                        <p:tgtEl>
                                          <p:spTgt spid="55"/>
                                        </p:tgtEl>
                                      </p:cBhvr>
                                    </p:animEffect>
                                  </p:childTnLst>
                                </p:cTn>
                              </p:par>
                              <p:par>
                                <p:cTn id="54" presetID="22" presetClass="entr" presetSubtype="1" fill="hold" nodeType="withEffect">
                                  <p:stCondLst>
                                    <p:cond delay="0"/>
                                  </p:stCondLst>
                                  <p:childTnLst>
                                    <p:set>
                                      <p:cBhvr>
                                        <p:cTn id="55" dur="1" fill="hold">
                                          <p:stCondLst>
                                            <p:cond delay="0"/>
                                          </p:stCondLst>
                                        </p:cTn>
                                        <p:tgtEl>
                                          <p:spTgt spid="57"/>
                                        </p:tgtEl>
                                        <p:attrNameLst>
                                          <p:attrName>style.visibility</p:attrName>
                                        </p:attrNameLst>
                                      </p:cBhvr>
                                      <p:to>
                                        <p:strVal val="visible"/>
                                      </p:to>
                                    </p:set>
                                    <p:animEffect transition="in" filter="wipe(up)">
                                      <p:cBhvr>
                                        <p:cTn id="56" dur="500"/>
                                        <p:tgtEl>
                                          <p:spTgt spid="57"/>
                                        </p:tgtEl>
                                      </p:cBhvr>
                                    </p:animEffect>
                                  </p:childTnLst>
                                </p:cTn>
                              </p:par>
                              <p:par>
                                <p:cTn id="57" presetID="22" presetClass="entr" presetSubtype="1"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wipe(up)">
                                      <p:cBhvr>
                                        <p:cTn id="59" dur="500"/>
                                        <p:tgtEl>
                                          <p:spTgt spid="59"/>
                                        </p:tgtEl>
                                      </p:cBhvr>
                                    </p:animEffect>
                                  </p:childTnLst>
                                </p:cTn>
                              </p:par>
                              <p:par>
                                <p:cTn id="60" presetID="22" presetClass="entr" presetSubtype="1" fill="hold" nodeType="withEffect">
                                  <p:stCondLst>
                                    <p:cond delay="0"/>
                                  </p:stCondLst>
                                  <p:childTnLst>
                                    <p:set>
                                      <p:cBhvr>
                                        <p:cTn id="61" dur="1" fill="hold">
                                          <p:stCondLst>
                                            <p:cond delay="0"/>
                                          </p:stCondLst>
                                        </p:cTn>
                                        <p:tgtEl>
                                          <p:spTgt spid="61"/>
                                        </p:tgtEl>
                                        <p:attrNameLst>
                                          <p:attrName>style.visibility</p:attrName>
                                        </p:attrNameLst>
                                      </p:cBhvr>
                                      <p:to>
                                        <p:strVal val="visible"/>
                                      </p:to>
                                    </p:set>
                                    <p:animEffect transition="in" filter="wipe(up)">
                                      <p:cBhvr>
                                        <p:cTn id="62" dur="500"/>
                                        <p:tgtEl>
                                          <p:spTgt spid="61"/>
                                        </p:tgtEl>
                                      </p:cBhvr>
                                    </p:animEffect>
                                  </p:childTnLst>
                                </p:cTn>
                              </p:par>
                              <p:par>
                                <p:cTn id="63" presetID="22" presetClass="entr" presetSubtype="1" fill="hold" nodeType="withEffect">
                                  <p:stCondLst>
                                    <p:cond delay="0"/>
                                  </p:stCondLst>
                                  <p:childTnLst>
                                    <p:set>
                                      <p:cBhvr>
                                        <p:cTn id="64" dur="1" fill="hold">
                                          <p:stCondLst>
                                            <p:cond delay="0"/>
                                          </p:stCondLst>
                                        </p:cTn>
                                        <p:tgtEl>
                                          <p:spTgt spid="65"/>
                                        </p:tgtEl>
                                        <p:attrNameLst>
                                          <p:attrName>style.visibility</p:attrName>
                                        </p:attrNameLst>
                                      </p:cBhvr>
                                      <p:to>
                                        <p:strVal val="visible"/>
                                      </p:to>
                                    </p:set>
                                    <p:animEffect transition="in" filter="wipe(up)">
                                      <p:cBhvr>
                                        <p:cTn id="65" dur="500"/>
                                        <p:tgtEl>
                                          <p:spTgt spid="65"/>
                                        </p:tgtEl>
                                      </p:cBhvr>
                                    </p:animEffect>
                                  </p:childTnLst>
                                </p:cTn>
                              </p:par>
                            </p:childTnLst>
                          </p:cTn>
                        </p:par>
                        <p:par>
                          <p:cTn id="66" fill="hold">
                            <p:stCondLst>
                              <p:cond delay="500"/>
                            </p:stCondLst>
                            <p:childTnLst>
                              <p:par>
                                <p:cTn id="67" presetID="10" presetClass="entr" presetSubtype="0" fill="hold" nodeType="after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fade">
                                      <p:cBhvr>
                                        <p:cTn id="69" dur="500"/>
                                        <p:tgtEl>
                                          <p:spTgt spid="4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83"/>
                                        </p:tgtEl>
                                        <p:attrNameLst>
                                          <p:attrName>style.visibility</p:attrName>
                                        </p:attrNameLst>
                                      </p:cBhvr>
                                      <p:to>
                                        <p:strVal val="visible"/>
                                      </p:to>
                                    </p:set>
                                    <p:animEffect transition="in" filter="fade">
                                      <p:cBhvr>
                                        <p:cTn id="74" dur="500"/>
                                        <p:tgtEl>
                                          <p:spTgt spid="83"/>
                                        </p:tgtEl>
                                      </p:cBhvr>
                                    </p:animEffect>
                                  </p:childTnLst>
                                </p:cTn>
                              </p:par>
                            </p:childTnLst>
                          </p:cTn>
                        </p:par>
                        <p:par>
                          <p:cTn id="75" fill="hold">
                            <p:stCondLst>
                              <p:cond delay="500"/>
                            </p:stCondLst>
                            <p:childTnLst>
                              <p:par>
                                <p:cTn id="76" presetID="22" presetClass="entr" presetSubtype="1" fill="hold" nodeType="afterEffect">
                                  <p:stCondLst>
                                    <p:cond delay="0"/>
                                  </p:stCondLst>
                                  <p:childTnLst>
                                    <p:set>
                                      <p:cBhvr>
                                        <p:cTn id="77" dur="1" fill="hold">
                                          <p:stCondLst>
                                            <p:cond delay="0"/>
                                          </p:stCondLst>
                                        </p:cTn>
                                        <p:tgtEl>
                                          <p:spTgt spid="121"/>
                                        </p:tgtEl>
                                        <p:attrNameLst>
                                          <p:attrName>style.visibility</p:attrName>
                                        </p:attrNameLst>
                                      </p:cBhvr>
                                      <p:to>
                                        <p:strVal val="visible"/>
                                      </p:to>
                                    </p:set>
                                    <p:animEffect transition="in" filter="wipe(up)">
                                      <p:cBhvr>
                                        <p:cTn id="78" dur="500"/>
                                        <p:tgtEl>
                                          <p:spTgt spid="121"/>
                                        </p:tgtEl>
                                      </p:cBhvr>
                                    </p:animEffect>
                                  </p:childTnLst>
                                </p:cTn>
                              </p:par>
                            </p:childTnLst>
                          </p:cTn>
                        </p:par>
                        <p:par>
                          <p:cTn id="79" fill="hold">
                            <p:stCondLst>
                              <p:cond delay="1000"/>
                            </p:stCondLst>
                            <p:childTnLst>
                              <p:par>
                                <p:cTn id="80" presetID="10" presetClass="entr" presetSubtype="0" fill="hold" nodeType="afterEffect">
                                  <p:stCondLst>
                                    <p:cond delay="0"/>
                                  </p:stCondLst>
                                  <p:childTnLst>
                                    <p:set>
                                      <p:cBhvr>
                                        <p:cTn id="81" dur="1" fill="hold">
                                          <p:stCondLst>
                                            <p:cond delay="0"/>
                                          </p:stCondLst>
                                        </p:cTn>
                                        <p:tgtEl>
                                          <p:spTgt spid="122"/>
                                        </p:tgtEl>
                                        <p:attrNameLst>
                                          <p:attrName>style.visibility</p:attrName>
                                        </p:attrNameLst>
                                      </p:cBhvr>
                                      <p:to>
                                        <p:strVal val="visible"/>
                                      </p:to>
                                    </p:set>
                                    <p:animEffect transition="in" filter="fade">
                                      <p:cBhvr>
                                        <p:cTn id="82" dur="500"/>
                                        <p:tgtEl>
                                          <p:spTgt spid="122"/>
                                        </p:tgtEl>
                                      </p:cBhvr>
                                    </p:animEffect>
                                  </p:childTnLst>
                                </p:cTn>
                              </p:par>
                            </p:childTnLst>
                          </p:cTn>
                        </p:par>
                        <p:par>
                          <p:cTn id="83" fill="hold">
                            <p:stCondLst>
                              <p:cond delay="1500"/>
                            </p:stCondLst>
                            <p:childTnLst>
                              <p:par>
                                <p:cTn id="84" presetID="22" presetClass="entr" presetSubtype="1" fill="hold" nodeType="afterEffect">
                                  <p:stCondLst>
                                    <p:cond delay="0"/>
                                  </p:stCondLst>
                                  <p:childTnLst>
                                    <p:set>
                                      <p:cBhvr>
                                        <p:cTn id="85" dur="1" fill="hold">
                                          <p:stCondLst>
                                            <p:cond delay="0"/>
                                          </p:stCondLst>
                                        </p:cTn>
                                        <p:tgtEl>
                                          <p:spTgt spid="123"/>
                                        </p:tgtEl>
                                        <p:attrNameLst>
                                          <p:attrName>style.visibility</p:attrName>
                                        </p:attrNameLst>
                                      </p:cBhvr>
                                      <p:to>
                                        <p:strVal val="visible"/>
                                      </p:to>
                                    </p:set>
                                    <p:animEffect transition="in" filter="wipe(up)">
                                      <p:cBhvr>
                                        <p:cTn id="86" dur="500"/>
                                        <p:tgtEl>
                                          <p:spTgt spid="123"/>
                                        </p:tgtEl>
                                      </p:cBhvr>
                                    </p:animEffect>
                                  </p:childTnLst>
                                </p:cTn>
                              </p:par>
                            </p:childTnLst>
                          </p:cTn>
                        </p:par>
                        <p:par>
                          <p:cTn id="87" fill="hold">
                            <p:stCondLst>
                              <p:cond delay="2000"/>
                            </p:stCondLst>
                            <p:childTnLst>
                              <p:par>
                                <p:cTn id="88" presetID="10" presetClass="entr" presetSubtype="0" fill="hold" nodeType="afterEffect">
                                  <p:stCondLst>
                                    <p:cond delay="0"/>
                                  </p:stCondLst>
                                  <p:childTnLst>
                                    <p:set>
                                      <p:cBhvr>
                                        <p:cTn id="89" dur="1" fill="hold">
                                          <p:stCondLst>
                                            <p:cond delay="0"/>
                                          </p:stCondLst>
                                        </p:cTn>
                                        <p:tgtEl>
                                          <p:spTgt spid="84"/>
                                        </p:tgtEl>
                                        <p:attrNameLst>
                                          <p:attrName>style.visibility</p:attrName>
                                        </p:attrNameLst>
                                      </p:cBhvr>
                                      <p:to>
                                        <p:strVal val="visible"/>
                                      </p:to>
                                    </p:set>
                                    <p:animEffect transition="in" filter="fade">
                                      <p:cBhvr>
                                        <p:cTn id="90" dur="500"/>
                                        <p:tgtEl>
                                          <p:spTgt spid="84"/>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20"/>
                                        </p:tgtEl>
                                        <p:attrNameLst>
                                          <p:attrName>style.visibility</p:attrName>
                                        </p:attrNameLst>
                                      </p:cBhvr>
                                      <p:to>
                                        <p:strVal val="visible"/>
                                      </p:to>
                                    </p:set>
                                    <p:animEffect transition="in" filter="fade">
                                      <p:cBhvr>
                                        <p:cTn id="93"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1" grpId="0" animBg="1"/>
      <p:bldP spid="42" grpId="0" animBg="1"/>
      <p:bldP spid="43" grpId="0" animBg="1"/>
      <p:bldP spid="83" grpId="0" animBg="1"/>
      <p:bldP spid="1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23</a:t>
            </a:fld>
            <a:endParaRPr lang="en-US" dirty="0"/>
          </a:p>
        </p:txBody>
      </p:sp>
      <p:sp>
        <p:nvSpPr>
          <p:cNvPr id="3" name="Content Placeholder 2"/>
          <p:cNvSpPr>
            <a:spLocks noGrp="1"/>
          </p:cNvSpPr>
          <p:nvPr>
            <p:ph idx="1"/>
          </p:nvPr>
        </p:nvSpPr>
        <p:spPr/>
        <p:txBody>
          <a:bodyPr/>
          <a:lstStyle/>
          <a:p>
            <a:r>
              <a:rPr lang="en-US" dirty="0"/>
              <a:t>Views are </a:t>
            </a:r>
            <a:r>
              <a:rPr lang="en-US" dirty="0">
                <a:solidFill>
                  <a:schemeClr val="accent1"/>
                </a:solidFill>
              </a:rPr>
              <a:t>prepared queries </a:t>
            </a:r>
            <a:r>
              <a:rPr lang="en-US" dirty="0"/>
              <a:t>for displaying </a:t>
            </a:r>
            <a:r>
              <a:rPr lang="en-US" dirty="0">
                <a:solidFill>
                  <a:schemeClr val="accent1"/>
                </a:solidFill>
              </a:rPr>
              <a:t>sections</a:t>
            </a:r>
            <a:r>
              <a:rPr lang="en-US" dirty="0"/>
              <a:t> of our data</a:t>
            </a:r>
          </a:p>
          <a:p>
            <a:pPr>
              <a:spcBef>
                <a:spcPts val="28800"/>
              </a:spcBef>
            </a:pPr>
            <a:r>
              <a:rPr lang="en-US" dirty="0"/>
              <a:t>Evaluated at </a:t>
            </a:r>
            <a:r>
              <a:rPr lang="en-US" dirty="0">
                <a:solidFill>
                  <a:schemeClr val="accent1"/>
                </a:solidFill>
              </a:rPr>
              <a:t>run time </a:t>
            </a:r>
            <a:r>
              <a:rPr lang="en-US" dirty="0"/>
              <a:t>– they do not increase performance</a:t>
            </a:r>
          </a:p>
        </p:txBody>
      </p:sp>
      <p:sp>
        <p:nvSpPr>
          <p:cNvPr id="4" name="Title 3"/>
          <p:cNvSpPr>
            <a:spLocks noGrp="1"/>
          </p:cNvSpPr>
          <p:nvPr>
            <p:ph type="title"/>
          </p:nvPr>
        </p:nvSpPr>
        <p:spPr/>
        <p:txBody>
          <a:bodyPr/>
          <a:lstStyle/>
          <a:p>
            <a:r>
              <a:rPr lang="en-US" dirty="0"/>
              <a:t>Views</a:t>
            </a:r>
          </a:p>
        </p:txBody>
      </p:sp>
      <p:sp>
        <p:nvSpPr>
          <p:cNvPr id="9" name="Rectangle 3"/>
          <p:cNvSpPr>
            <a:spLocks noChangeArrowheads="1"/>
          </p:cNvSpPr>
          <p:nvPr/>
        </p:nvSpPr>
        <p:spPr bwMode="auto">
          <a:xfrm>
            <a:off x="2247900" y="2133600"/>
            <a:ext cx="7693024" cy="20928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CREATE VIEW </a:t>
            </a: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v_EmployeeNames AS</a:t>
            </a:r>
            <a:endPar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     SELECT</a:t>
            </a: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[EmployeeID]</a:t>
            </a:r>
          </a:p>
          <a:p>
            <a:pPr eaLnBrk="0" hangingPunct="0">
              <a:buClr>
                <a:schemeClr val="accent5">
                  <a:lumMod val="40000"/>
                  <a:lumOff val="60000"/>
                </a:schemeClr>
              </a:buClr>
              <a:buSzPct val="70000"/>
            </a:pP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,[FirstName]</a:t>
            </a:r>
          </a:p>
          <a:p>
            <a:pPr eaLnBrk="0" hangingPunct="0">
              <a:buClr>
                <a:schemeClr val="accent5">
                  <a:lumMod val="40000"/>
                  <a:lumOff val="60000"/>
                </a:schemeClr>
              </a:buClr>
              <a:buSzPct val="70000"/>
            </a:pP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,[LastName]</a:t>
            </a:r>
          </a:p>
          <a:p>
            <a:pPr eaLnBrk="0" hangingPunct="0">
              <a:buClr>
                <a:schemeClr val="accent5">
                  <a:lumMod val="40000"/>
                  <a:lumOff val="60000"/>
                </a:schemeClr>
              </a:buClr>
              <a:buSzPct val="70000"/>
            </a:pPr>
            <a:r>
              <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       FROM</a:t>
            </a: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[SoftUni].[dbo].[Employees]</a:t>
            </a:r>
          </a:p>
        </p:txBody>
      </p:sp>
      <p:sp>
        <p:nvSpPr>
          <p:cNvPr id="10" name="Rectangle 3"/>
          <p:cNvSpPr>
            <a:spLocks noChangeArrowheads="1"/>
          </p:cNvSpPr>
          <p:nvPr/>
        </p:nvSpPr>
        <p:spPr bwMode="auto">
          <a:xfrm>
            <a:off x="2247900" y="4612957"/>
            <a:ext cx="7693024" cy="49244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SELECT </a:t>
            </a: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r>
              <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 FROM </a:t>
            </a: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v_EmployeeNames</a:t>
            </a:r>
            <a:endPar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56034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24</a:t>
            </a:fld>
            <a:endParaRPr lang="en-US" dirty="0"/>
          </a:p>
        </p:txBody>
      </p:sp>
      <p:sp>
        <p:nvSpPr>
          <p:cNvPr id="3" name="Content Placeholder 2"/>
          <p:cNvSpPr>
            <a:spLocks noGrp="1"/>
          </p:cNvSpPr>
          <p:nvPr>
            <p:ph idx="1"/>
          </p:nvPr>
        </p:nvSpPr>
        <p:spPr/>
        <p:txBody>
          <a:bodyPr/>
          <a:lstStyle/>
          <a:p>
            <a:r>
              <a:rPr lang="en-US" dirty="0"/>
              <a:t>A database can further be customized with reusable code</a:t>
            </a:r>
          </a:p>
          <a:p>
            <a:r>
              <a:rPr lang="en-US" dirty="0">
                <a:solidFill>
                  <a:schemeClr val="accent1"/>
                </a:solidFill>
              </a:rPr>
              <a:t>Procedures</a:t>
            </a:r>
            <a:r>
              <a:rPr lang="en-US" dirty="0"/>
              <a:t> – carry out a predetermined </a:t>
            </a:r>
            <a:r>
              <a:rPr lang="en-US" dirty="0">
                <a:solidFill>
                  <a:schemeClr val="accent1"/>
                </a:solidFill>
              </a:rPr>
              <a:t>action</a:t>
            </a:r>
          </a:p>
          <a:p>
            <a:pPr lvl="1"/>
            <a:r>
              <a:rPr lang="en-US" dirty="0"/>
              <a:t>E.g. calculate and store the weekly revenue based on recorded sales in the database</a:t>
            </a:r>
          </a:p>
          <a:p>
            <a:r>
              <a:rPr lang="en-US" dirty="0">
                <a:solidFill>
                  <a:schemeClr val="accent1"/>
                </a:solidFill>
              </a:rPr>
              <a:t>Functions</a:t>
            </a:r>
            <a:r>
              <a:rPr lang="en-US" dirty="0"/>
              <a:t> – receive </a:t>
            </a:r>
            <a:r>
              <a:rPr lang="en-US" dirty="0">
                <a:solidFill>
                  <a:schemeClr val="accent1"/>
                </a:solidFill>
              </a:rPr>
              <a:t>parameters</a:t>
            </a:r>
            <a:r>
              <a:rPr lang="en-US" dirty="0"/>
              <a:t> and return a </a:t>
            </a:r>
            <a:r>
              <a:rPr lang="en-US" dirty="0">
                <a:solidFill>
                  <a:schemeClr val="accent1"/>
                </a:solidFill>
              </a:rPr>
              <a:t>result</a:t>
            </a:r>
          </a:p>
          <a:p>
            <a:pPr lvl="1"/>
            <a:r>
              <a:rPr lang="en-US" dirty="0"/>
              <a:t>E.g. get the age of a person using their birthdate and current date</a:t>
            </a:r>
          </a:p>
          <a:p>
            <a:r>
              <a:rPr lang="en-US" dirty="0">
                <a:solidFill>
                  <a:schemeClr val="accent1"/>
                </a:solidFill>
              </a:rPr>
              <a:t>Triggers</a:t>
            </a:r>
            <a:r>
              <a:rPr lang="en-US" dirty="0"/>
              <a:t> – </a:t>
            </a:r>
            <a:r>
              <a:rPr lang="en-US" dirty="0">
                <a:solidFill>
                  <a:schemeClr val="accent1"/>
                </a:solidFill>
              </a:rPr>
              <a:t>watch</a:t>
            </a:r>
            <a:r>
              <a:rPr lang="en-US" dirty="0"/>
              <a:t> for activity in the database and </a:t>
            </a:r>
            <a:r>
              <a:rPr lang="en-US" dirty="0">
                <a:solidFill>
                  <a:schemeClr val="accent1"/>
                </a:solidFill>
              </a:rPr>
              <a:t>react</a:t>
            </a:r>
            <a:r>
              <a:rPr lang="en-US" dirty="0"/>
              <a:t> to it</a:t>
            </a:r>
          </a:p>
          <a:p>
            <a:pPr lvl="1"/>
            <a:r>
              <a:rPr lang="en-US" dirty="0"/>
              <a:t>E.g. when a record is deleted, write it to an archive</a:t>
            </a:r>
          </a:p>
        </p:txBody>
      </p:sp>
      <p:sp>
        <p:nvSpPr>
          <p:cNvPr id="4" name="Title 3"/>
          <p:cNvSpPr>
            <a:spLocks noGrp="1"/>
          </p:cNvSpPr>
          <p:nvPr>
            <p:ph type="title"/>
          </p:nvPr>
        </p:nvSpPr>
        <p:spPr/>
        <p:txBody>
          <a:bodyPr/>
          <a:lstStyle/>
          <a:p>
            <a:r>
              <a:rPr lang="en-US" dirty="0"/>
              <a:t>Procedures, Functions and Triggers</a:t>
            </a:r>
          </a:p>
        </p:txBody>
      </p:sp>
    </p:spTree>
    <p:extLst>
      <p:ext uri="{BB962C8B-B14F-4D97-AF65-F5344CB8AC3E}">
        <p14:creationId xmlns:p14="http://schemas.microsoft.com/office/powerpoint/2010/main" val="253489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25</a:t>
            </a:fld>
            <a:endParaRPr lang="en-US" dirty="0"/>
          </a:p>
        </p:txBody>
      </p:sp>
      <p:sp>
        <p:nvSpPr>
          <p:cNvPr id="4" name="Title 3"/>
          <p:cNvSpPr>
            <a:spLocks noGrp="1"/>
          </p:cNvSpPr>
          <p:nvPr>
            <p:ph type="title"/>
          </p:nvPr>
        </p:nvSpPr>
        <p:spPr/>
        <p:txBody>
          <a:bodyPr/>
          <a:lstStyle/>
          <a:p>
            <a:r>
              <a:rPr lang="en-US" dirty="0"/>
              <a:t>Procedures</a:t>
            </a:r>
          </a:p>
        </p:txBody>
      </p:sp>
      <p:sp>
        <p:nvSpPr>
          <p:cNvPr id="5" name="Rectangle 3"/>
          <p:cNvSpPr>
            <a:spLocks noChangeArrowheads="1"/>
          </p:cNvSpPr>
          <p:nvPr/>
        </p:nvSpPr>
        <p:spPr bwMode="auto">
          <a:xfrm>
            <a:off x="987424" y="1295400"/>
            <a:ext cx="10213976" cy="449353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CREATE PROCEDURE </a:t>
            </a: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p_LoadEmployees </a:t>
            </a:r>
            <a:r>
              <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AS</a:t>
            </a:r>
          </a:p>
          <a:p>
            <a:pPr eaLnBrk="0" hangingPunct="0">
              <a:buClr>
                <a:schemeClr val="accent5">
                  <a:lumMod val="40000"/>
                  <a:lumOff val="60000"/>
                </a:schemeClr>
              </a:buClr>
              <a:buSzPct val="70000"/>
            </a:pPr>
            <a:r>
              <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BEGIN</a:t>
            </a:r>
          </a:p>
          <a:p>
            <a:pPr eaLnBrk="0" hangingPunct="0">
              <a:buClr>
                <a:schemeClr val="accent5">
                  <a:lumMod val="40000"/>
                  <a:lumOff val="60000"/>
                </a:schemeClr>
              </a:buClr>
              <a:buSzPct val="70000"/>
            </a:pP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SELECT</a:t>
            </a: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[EmployeeID]</a:t>
            </a:r>
          </a:p>
          <a:p>
            <a:pPr eaLnBrk="0" hangingPunct="0">
              <a:buClr>
                <a:schemeClr val="accent5">
                  <a:lumMod val="40000"/>
                  <a:lumOff val="60000"/>
                </a:schemeClr>
              </a:buClr>
              <a:buSzPct val="70000"/>
            </a:pP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,[FirstName]</a:t>
            </a:r>
          </a:p>
          <a:p>
            <a:pPr eaLnBrk="0" hangingPunct="0">
              <a:buClr>
                <a:schemeClr val="accent5">
                  <a:lumMod val="40000"/>
                  <a:lumOff val="60000"/>
                </a:schemeClr>
              </a:buClr>
              <a:buSzPct val="70000"/>
            </a:pP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,[LastName]</a:t>
            </a:r>
          </a:p>
          <a:p>
            <a:pPr eaLnBrk="0" hangingPunct="0">
              <a:buClr>
                <a:schemeClr val="accent5">
                  <a:lumMod val="40000"/>
                  <a:lumOff val="60000"/>
                </a:schemeClr>
              </a:buClr>
              <a:buSzPct val="70000"/>
            </a:pP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,[Name] AS [DepartmentName]</a:t>
            </a:r>
          </a:p>
          <a:p>
            <a:pPr eaLnBrk="0" hangingPunct="0">
              <a:buClr>
                <a:schemeClr val="accent5">
                  <a:lumMod val="40000"/>
                  <a:lumOff val="60000"/>
                </a:schemeClr>
              </a:buClr>
              <a:buSzPct val="70000"/>
            </a:pP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INTO</a:t>
            </a: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[Test].[dbo].[EmployeeDepartments]</a:t>
            </a:r>
          </a:p>
          <a:p>
            <a:pPr eaLnBrk="0" hangingPunct="0">
              <a:buClr>
                <a:schemeClr val="accent5">
                  <a:lumMod val="40000"/>
                  <a:lumOff val="60000"/>
                </a:schemeClr>
              </a:buClr>
              <a:buSzPct val="70000"/>
            </a:pP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FROM</a:t>
            </a: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[SoftUni].[dbo].[Employees] </a:t>
            </a:r>
            <a:r>
              <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AS</a:t>
            </a: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e</a:t>
            </a:r>
          </a:p>
          <a:p>
            <a:pPr eaLnBrk="0" hangingPunct="0">
              <a:buClr>
                <a:schemeClr val="accent5">
                  <a:lumMod val="40000"/>
                  <a:lumOff val="60000"/>
                </a:schemeClr>
              </a:buClr>
              <a:buSzPct val="70000"/>
            </a:pPr>
            <a:r>
              <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LEFT OUTER JOIN </a:t>
            </a: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[SoftUni].[dbo].[Departments] </a:t>
            </a:r>
            <a:r>
              <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AS</a:t>
            </a: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d</a:t>
            </a:r>
          </a:p>
          <a:p>
            <a:pPr eaLnBrk="0" hangingPunct="0">
              <a:buClr>
                <a:schemeClr val="accent5">
                  <a:lumMod val="40000"/>
                  <a:lumOff val="60000"/>
                </a:schemeClr>
              </a:buClr>
              <a:buSzPct val="70000"/>
            </a:pP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ON</a:t>
            </a: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e.DepartmentID = d.DepartentID</a:t>
            </a:r>
          </a:p>
          <a:p>
            <a:pPr eaLnBrk="0" hangingPunct="0">
              <a:buClr>
                <a:schemeClr val="accent5">
                  <a:lumMod val="40000"/>
                  <a:lumOff val="60000"/>
                </a:schemeClr>
              </a:buClr>
              <a:buSzPct val="70000"/>
            </a:pPr>
            <a:r>
              <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END</a:t>
            </a:r>
          </a:p>
        </p:txBody>
      </p:sp>
      <p:sp>
        <p:nvSpPr>
          <p:cNvPr id="9" name="Rectangle 3"/>
          <p:cNvSpPr>
            <a:spLocks noChangeArrowheads="1"/>
          </p:cNvSpPr>
          <p:nvPr/>
        </p:nvSpPr>
        <p:spPr bwMode="auto">
          <a:xfrm>
            <a:off x="987424" y="5788938"/>
            <a:ext cx="10213976" cy="49244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EXEC </a:t>
            </a: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p_LoadEmployees</a:t>
            </a:r>
            <a:endPar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4082956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26</a:t>
            </a:fld>
            <a:endParaRPr lang="en-US" dirty="0"/>
          </a:p>
        </p:txBody>
      </p:sp>
      <p:sp>
        <p:nvSpPr>
          <p:cNvPr id="4" name="Title 3"/>
          <p:cNvSpPr>
            <a:spLocks noGrp="1"/>
          </p:cNvSpPr>
          <p:nvPr>
            <p:ph type="title"/>
          </p:nvPr>
        </p:nvSpPr>
        <p:spPr/>
        <p:txBody>
          <a:bodyPr/>
          <a:lstStyle/>
          <a:p>
            <a:r>
              <a:rPr lang="en-US" dirty="0"/>
              <a:t>Functions</a:t>
            </a:r>
          </a:p>
        </p:txBody>
      </p:sp>
      <p:sp>
        <p:nvSpPr>
          <p:cNvPr id="5" name="Rectangle 3"/>
          <p:cNvSpPr>
            <a:spLocks noChangeArrowheads="1"/>
          </p:cNvSpPr>
          <p:nvPr/>
        </p:nvSpPr>
        <p:spPr bwMode="auto">
          <a:xfrm>
            <a:off x="622412" y="1776948"/>
            <a:ext cx="10944000" cy="329320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CREATE FUNCTION </a:t>
            </a: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f_GetAge (@Birthday date)</a:t>
            </a:r>
          </a:p>
          <a:p>
            <a:pPr eaLnBrk="0" hangingPunct="0">
              <a:buClr>
                <a:schemeClr val="accent5">
                  <a:lumMod val="40000"/>
                  <a:lumOff val="60000"/>
                </a:schemeClr>
              </a:buClr>
              <a:buSzPct val="70000"/>
            </a:pPr>
            <a:r>
              <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RETURNS</a:t>
            </a: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int</a:t>
            </a:r>
          </a:p>
          <a:p>
            <a:pPr eaLnBrk="0" hangingPunct="0">
              <a:buClr>
                <a:schemeClr val="accent5">
                  <a:lumMod val="40000"/>
                  <a:lumOff val="60000"/>
                </a:schemeClr>
              </a:buClr>
              <a:buSzPct val="70000"/>
            </a:pPr>
            <a:r>
              <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AS</a:t>
            </a:r>
          </a:p>
          <a:p>
            <a:pPr eaLnBrk="0" hangingPunct="0">
              <a:buClr>
                <a:schemeClr val="accent5">
                  <a:lumMod val="40000"/>
                  <a:lumOff val="60000"/>
                </a:schemeClr>
              </a:buClr>
              <a:buSzPct val="70000"/>
            </a:pPr>
            <a:r>
              <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  BEGIN</a:t>
            </a:r>
          </a:p>
          <a:p>
            <a:pPr eaLnBrk="0" hangingPunct="0">
              <a:buClr>
                <a:schemeClr val="accent5">
                  <a:lumMod val="40000"/>
                  <a:lumOff val="60000"/>
                </a:schemeClr>
              </a:buClr>
              <a:buSzPct val="70000"/>
            </a:pPr>
            <a:r>
              <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    DECLARE</a:t>
            </a: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@Result int;</a:t>
            </a:r>
          </a:p>
          <a:p>
            <a:pPr eaLnBrk="0" hangingPunct="0">
              <a:buClr>
                <a:schemeClr val="accent5">
                  <a:lumMod val="40000"/>
                  <a:lumOff val="60000"/>
                </a:schemeClr>
              </a:buClr>
              <a:buSzPct val="70000"/>
            </a:pPr>
            <a:r>
              <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        SET</a:t>
            </a: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@Result = </a:t>
            </a:r>
            <a:r>
              <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DATEDIFF</a:t>
            </a: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(YYYY, @Birthday, </a:t>
            </a:r>
            <a:r>
              <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GETDATE</a:t>
            </a: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     RETURN</a:t>
            </a: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@Result</a:t>
            </a:r>
          </a:p>
          <a:p>
            <a:pPr eaLnBrk="0" hangingPunct="0">
              <a:buClr>
                <a:schemeClr val="accent5">
                  <a:lumMod val="40000"/>
                  <a:lumOff val="60000"/>
                </a:schemeClr>
              </a:buClr>
              <a:buSzPct val="70000"/>
            </a:pPr>
            <a:r>
              <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  END</a:t>
            </a:r>
          </a:p>
        </p:txBody>
      </p:sp>
      <p:sp>
        <p:nvSpPr>
          <p:cNvPr id="8" name="Rectangle 3"/>
          <p:cNvSpPr>
            <a:spLocks noChangeArrowheads="1"/>
          </p:cNvSpPr>
          <p:nvPr/>
        </p:nvSpPr>
        <p:spPr bwMode="auto">
          <a:xfrm>
            <a:off x="622412" y="5070157"/>
            <a:ext cx="10944000" cy="49244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f_GetAge('12/26/2004')</a:t>
            </a:r>
          </a:p>
        </p:txBody>
      </p:sp>
    </p:spTree>
    <p:extLst>
      <p:ext uri="{BB962C8B-B14F-4D97-AF65-F5344CB8AC3E}">
        <p14:creationId xmlns:p14="http://schemas.microsoft.com/office/powerpoint/2010/main" val="25465488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27</a:t>
            </a:fld>
            <a:endParaRPr lang="en-US" dirty="0"/>
          </a:p>
        </p:txBody>
      </p:sp>
      <p:sp>
        <p:nvSpPr>
          <p:cNvPr id="4" name="Title 3"/>
          <p:cNvSpPr>
            <a:spLocks noGrp="1"/>
          </p:cNvSpPr>
          <p:nvPr>
            <p:ph type="title"/>
          </p:nvPr>
        </p:nvSpPr>
        <p:spPr/>
        <p:txBody>
          <a:bodyPr/>
          <a:lstStyle/>
          <a:p>
            <a:r>
              <a:rPr lang="en-US" dirty="0"/>
              <a:t>Triggers</a:t>
            </a:r>
          </a:p>
        </p:txBody>
      </p:sp>
      <p:sp>
        <p:nvSpPr>
          <p:cNvPr id="5" name="Rectangle 3"/>
          <p:cNvSpPr>
            <a:spLocks noChangeArrowheads="1"/>
          </p:cNvSpPr>
          <p:nvPr/>
        </p:nvSpPr>
        <p:spPr bwMode="auto">
          <a:xfrm>
            <a:off x="1446212" y="1066800"/>
            <a:ext cx="9296400" cy="535531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18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CREATE TRIGGER </a:t>
            </a:r>
            <a:r>
              <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t_DepartmentHistory </a:t>
            </a:r>
            <a:r>
              <a:rPr lang="en-US" sz="18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ON</a:t>
            </a:r>
            <a:r>
              <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[SoftUni].[dbo].[Departments]</a:t>
            </a:r>
          </a:p>
          <a:p>
            <a:pPr eaLnBrk="0" hangingPunct="0">
              <a:buClr>
                <a:schemeClr val="accent5">
                  <a:lumMod val="40000"/>
                  <a:lumOff val="60000"/>
                </a:schemeClr>
              </a:buClr>
              <a:buSzPct val="70000"/>
            </a:pPr>
            <a:r>
              <a:rPr lang="en-US" sz="18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FOR DELETE AS</a:t>
            </a:r>
          </a:p>
          <a:p>
            <a:pPr eaLnBrk="0" hangingPunct="0">
              <a:buClr>
                <a:schemeClr val="accent5">
                  <a:lumMod val="40000"/>
                  <a:lumOff val="60000"/>
                </a:schemeClr>
              </a:buClr>
              <a:buSzPct val="70000"/>
            </a:pPr>
            <a:r>
              <a:rPr lang="en-US" sz="18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BEGIN</a:t>
            </a:r>
          </a:p>
          <a:p>
            <a:pPr eaLnBrk="0" hangingPunct="0">
              <a:buClr>
                <a:schemeClr val="accent5">
                  <a:lumMod val="40000"/>
                  <a:lumOff val="60000"/>
                </a:schemeClr>
              </a:buClr>
              <a:buSzPct val="70000"/>
            </a:pPr>
            <a:r>
              <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18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DECLARE</a:t>
            </a:r>
            <a:r>
              <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@DepartmentID int;</a:t>
            </a:r>
          </a:p>
          <a:p>
            <a:pPr eaLnBrk="0" hangingPunct="0">
              <a:buClr>
                <a:schemeClr val="accent5">
                  <a:lumMod val="40000"/>
                  <a:lumOff val="60000"/>
                </a:schemeClr>
              </a:buClr>
              <a:buSzPct val="70000"/>
            </a:pPr>
            <a:r>
              <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18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DECALRE</a:t>
            </a:r>
            <a:r>
              <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@Name nvarchar(50);</a:t>
            </a:r>
          </a:p>
          <a:p>
            <a:pPr eaLnBrk="0" hangingPunct="0">
              <a:buClr>
                <a:schemeClr val="accent5">
                  <a:lumMod val="40000"/>
                  <a:lumOff val="60000"/>
                </a:schemeClr>
              </a:buClr>
              <a:buSzPct val="70000"/>
            </a:pPr>
            <a:r>
              <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18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DECLARE</a:t>
            </a:r>
            <a:r>
              <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@ManagerID int;</a:t>
            </a:r>
          </a:p>
          <a:p>
            <a:pPr eaLnBrk="0" hangingPunct="0">
              <a:buClr>
                <a:schemeClr val="accent5">
                  <a:lumMod val="40000"/>
                  <a:lumOff val="60000"/>
                </a:schemeClr>
              </a:buClr>
              <a:buSzPct val="70000"/>
            </a:pPr>
            <a:endPar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18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SET</a:t>
            </a:r>
            <a:r>
              <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@DepartmentID = (</a:t>
            </a:r>
            <a:r>
              <a:rPr lang="en-US" sz="18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SELECT</a:t>
            </a:r>
            <a:r>
              <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[DepartmentID] </a:t>
            </a:r>
            <a:r>
              <a:rPr lang="en-US" sz="18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FROM DELETED</a:t>
            </a:r>
            <a:r>
              <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18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SET</a:t>
            </a:r>
            <a:r>
              <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@Name = (</a:t>
            </a:r>
            <a:r>
              <a:rPr lang="en-US" sz="18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SELECT</a:t>
            </a:r>
            <a:r>
              <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[Name] </a:t>
            </a:r>
            <a:r>
              <a:rPr lang="en-US" sz="18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FROM DELETED</a:t>
            </a:r>
            <a:r>
              <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18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SET</a:t>
            </a:r>
            <a:r>
              <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@ManagerID = (</a:t>
            </a:r>
            <a:r>
              <a:rPr lang="en-US" sz="18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SELECT</a:t>
            </a:r>
            <a:r>
              <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[ManagerID] </a:t>
            </a:r>
            <a:r>
              <a:rPr lang="en-US" sz="18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FROM DELETED</a:t>
            </a:r>
            <a:r>
              <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endPar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18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INSERT INTO </a:t>
            </a:r>
            <a:r>
              <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[SoftUni].[dbo].[DepartmentHistory]</a:t>
            </a:r>
          </a:p>
          <a:p>
            <a:pPr eaLnBrk="0" hangingPunct="0">
              <a:buClr>
                <a:schemeClr val="accent5">
                  <a:lumMod val="40000"/>
                  <a:lumOff val="60000"/>
                </a:schemeClr>
              </a:buClr>
              <a:buSzPct val="70000"/>
            </a:pPr>
            <a:r>
              <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([DepartmentID], [Name], [ManagerID])</a:t>
            </a:r>
          </a:p>
          <a:p>
            <a:pPr eaLnBrk="0" hangingPunct="0">
              <a:buClr>
                <a:schemeClr val="accent5">
                  <a:lumMod val="40000"/>
                  <a:lumOff val="60000"/>
                </a:schemeClr>
              </a:buClr>
              <a:buSzPct val="70000"/>
            </a:pPr>
            <a:r>
              <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18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VALUES</a:t>
            </a:r>
            <a:r>
              <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(@DepartmentID, @Name, @ManagerID);</a:t>
            </a:r>
          </a:p>
          <a:p>
            <a:pPr eaLnBrk="0" hangingPunct="0">
              <a:buClr>
                <a:schemeClr val="accent5">
                  <a:lumMod val="40000"/>
                  <a:lumOff val="60000"/>
                </a:schemeClr>
              </a:buClr>
              <a:buSzPct val="70000"/>
            </a:pPr>
            <a:endPar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18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PRINT</a:t>
            </a:r>
            <a:r>
              <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'Department with ID ' +</a:t>
            </a:r>
          </a:p>
          <a:p>
            <a:pPr eaLnBrk="0" hangingPunct="0">
              <a:buClr>
                <a:schemeClr val="accent5">
                  <a:lumMod val="40000"/>
                  <a:lumOff val="60000"/>
                </a:schemeClr>
              </a:buClr>
              <a:buSzPct val="70000"/>
            </a:pPr>
            <a:r>
              <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18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CAST</a:t>
            </a:r>
            <a:r>
              <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(@DepartmentID </a:t>
            </a:r>
            <a:r>
              <a:rPr lang="en-US" sz="18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AS</a:t>
            </a:r>
            <a:r>
              <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varchar(50)) +</a:t>
            </a:r>
          </a:p>
          <a:p>
            <a:pPr eaLnBrk="0" hangingPunct="0">
              <a:buClr>
                <a:schemeClr val="accent5">
                  <a:lumMod val="40000"/>
                  <a:lumOff val="60000"/>
                </a:schemeClr>
              </a:buClr>
              <a:buSzPct val="70000"/>
            </a:pPr>
            <a:r>
              <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 has been recorded';</a:t>
            </a:r>
          </a:p>
          <a:p>
            <a:pPr eaLnBrk="0" hangingPunct="0">
              <a:buClr>
                <a:schemeClr val="accent5">
                  <a:lumMod val="40000"/>
                  <a:lumOff val="60000"/>
                </a:schemeClr>
              </a:buClr>
              <a:buSzPct val="70000"/>
            </a:pPr>
            <a:r>
              <a:rPr lang="en-US" sz="18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END</a:t>
            </a:r>
          </a:p>
        </p:txBody>
      </p:sp>
    </p:spTree>
    <p:extLst>
      <p:ext uri="{BB962C8B-B14F-4D97-AF65-F5344CB8AC3E}">
        <p14:creationId xmlns:p14="http://schemas.microsoft.com/office/powerpoint/2010/main" val="2578420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C014DD1E-5D91-48A3-AD6D-45FBA980D106}" type="slidenum">
              <a:rPr lang="en-US" smtClean="0"/>
              <a:pPr/>
              <a:t>28</a:t>
            </a:fld>
            <a:endParaRPr lang="en-US" dirty="0"/>
          </a:p>
        </p:txBody>
      </p:sp>
      <p:sp>
        <p:nvSpPr>
          <p:cNvPr id="5" name="Content Placeholder 4"/>
          <p:cNvSpPr>
            <a:spLocks noGrp="1"/>
          </p:cNvSpPr>
          <p:nvPr>
            <p:ph idx="1"/>
          </p:nvPr>
        </p:nvSpPr>
        <p:spPr>
          <a:xfrm>
            <a:off x="190412" y="1151121"/>
            <a:ext cx="11804821" cy="5570355"/>
          </a:xfrm>
        </p:spPr>
        <p:txBody>
          <a:bodyPr>
            <a:noAutofit/>
          </a:bodyPr>
          <a:lstStyle/>
          <a:p>
            <a:pPr marL="444500" indent="-444500">
              <a:lnSpc>
                <a:spcPct val="100000"/>
              </a:lnSpc>
              <a:buFontTx/>
              <a:buAutoNum type="arabicPeriod"/>
            </a:pPr>
            <a:r>
              <a:rPr lang="en-US" sz="3200" dirty="0"/>
              <a:t>RDBMS store and manage data</a:t>
            </a:r>
          </a:p>
          <a:p>
            <a:pPr marL="444500" indent="-444500">
              <a:lnSpc>
                <a:spcPct val="100000"/>
              </a:lnSpc>
              <a:buFontTx/>
              <a:buAutoNum type="arabicPeriod"/>
            </a:pPr>
            <a:r>
              <a:rPr lang="en-US" sz="3200" dirty="0"/>
              <a:t>Table relations reduce repetition and complexity</a:t>
            </a:r>
          </a:p>
          <a:p>
            <a:pPr marL="444500" indent="-444500">
              <a:lnSpc>
                <a:spcPct val="100000"/>
              </a:lnSpc>
              <a:buFontTx/>
              <a:buAutoNum type="arabicPeriod"/>
            </a:pPr>
            <a:r>
              <a:rPr lang="en-US" sz="3200" dirty="0"/>
              <a:t>Databases can be customized with functions and procedures</a:t>
            </a:r>
          </a:p>
          <a:p>
            <a:pPr>
              <a:lnSpc>
                <a:spcPct val="100000"/>
              </a:lnSpc>
            </a:pPr>
            <a:endParaRPr lang="en-US" sz="3000" dirty="0"/>
          </a:p>
        </p:txBody>
      </p:sp>
      <p:sp>
        <p:nvSpPr>
          <p:cNvPr id="4" name="Title 3"/>
          <p:cNvSpPr>
            <a:spLocks noGrp="1"/>
          </p:cNvSpPr>
          <p:nvPr>
            <p:ph type="title"/>
          </p:nvPr>
        </p:nvSpPr>
        <p:spPr/>
        <p:txBody>
          <a:bodyPr>
            <a:normAutofit/>
          </a:bodyPr>
          <a:lstStyle/>
          <a:p>
            <a:r>
              <a:rPr lang="en-US" dirty="0"/>
              <a:t>Summary</a:t>
            </a:r>
          </a:p>
        </p:txBody>
      </p:sp>
      <p:pic>
        <p:nvPicPr>
          <p:cNvPr id="7" name="Picture 2" descr="C:\Users\Ivan\Desktop\elements_presentations\summary_pi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8412" y="3352800"/>
            <a:ext cx="3791856" cy="2813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190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a:bodyPr>
          <a:lstStyle/>
          <a:p>
            <a:r>
              <a:rPr lang="en-US" dirty="0"/>
              <a:t>Introduction to Databases</a:t>
            </a:r>
          </a:p>
        </p:txBody>
      </p:sp>
      <p:sp>
        <p:nvSpPr>
          <p:cNvPr id="3" name="Text Placeholder 2"/>
          <p:cNvSpPr>
            <a:spLocks noGrp="1"/>
          </p:cNvSpPr>
          <p:nvPr>
            <p:ph type="body" sz="quarter" idx="10"/>
          </p:nvPr>
        </p:nvSpPr>
        <p:spPr>
          <a:xfrm>
            <a:off x="1529384" y="6400802"/>
            <a:ext cx="10482604" cy="351754"/>
          </a:xfrm>
        </p:spPr>
        <p:txBody>
          <a:bodyPr/>
          <a:lstStyle/>
          <a:p>
            <a:r>
              <a:rPr lang="en-US" dirty="0">
                <a:hlinkClick r:id="rId3"/>
              </a:rPr>
              <a:t>https://softuni.bg/courses/</a:t>
            </a:r>
            <a:endParaRPr lang="en-US" dirty="0"/>
          </a:p>
        </p:txBody>
      </p:sp>
      <p:pic>
        <p:nvPicPr>
          <p:cNvPr id="14" name="Picture 13">
            <a:hlinkClick r:id="rId4"/>
          </p:cNvPr>
          <p:cNvPicPr>
            <a:picLocks noChangeAspect="1"/>
          </p:cNvPicPr>
          <p:nvPr/>
        </p:nvPicPr>
        <p:blipFill>
          <a:blip r:embed="rId5"/>
          <a:stretch>
            <a:fillRect/>
          </a:stretch>
        </p:blipFill>
        <p:spPr>
          <a:xfrm>
            <a:off x="9670249" y="3996240"/>
            <a:ext cx="1726158" cy="932887"/>
          </a:xfrm>
          <a:prstGeom prst="roundRect">
            <a:avLst>
              <a:gd name="adj" fmla="val 2953"/>
            </a:avLst>
          </a:prstGeom>
        </p:spPr>
      </p:pic>
      <p:pic>
        <p:nvPicPr>
          <p:cNvPr id="15" name="Picture 14">
            <a:hlinkClick r:id="rId6"/>
          </p:cNvPr>
          <p:cNvPicPr>
            <a:picLocks noChangeAspect="1"/>
          </p:cNvPicPr>
          <p:nvPr/>
        </p:nvPicPr>
        <p:blipFill>
          <a:blip r:embed="rId7"/>
          <a:stretch>
            <a:fillRect/>
          </a:stretch>
        </p:blipFill>
        <p:spPr>
          <a:xfrm>
            <a:off x="3160390" y="1255207"/>
            <a:ext cx="1752140" cy="804013"/>
          </a:xfrm>
          <a:prstGeom prst="roundRect">
            <a:avLst>
              <a:gd name="adj" fmla="val 3159"/>
            </a:avLst>
          </a:prstGeom>
        </p:spPr>
      </p:pic>
      <p:pic>
        <p:nvPicPr>
          <p:cNvPr id="19" name="Picture 18">
            <a:hlinkClick r:id="rId8"/>
          </p:cNvPr>
          <p:cNvPicPr>
            <a:picLocks noChangeAspect="1"/>
          </p:cNvPicPr>
          <p:nvPr/>
        </p:nvPicPr>
        <p:blipFill>
          <a:blip r:embed="rId9"/>
          <a:stretch>
            <a:fillRect/>
          </a:stretch>
        </p:blipFill>
        <p:spPr>
          <a:xfrm>
            <a:off x="512764" y="1255208"/>
            <a:ext cx="2093874" cy="804013"/>
          </a:xfrm>
          <a:prstGeom prst="roundRect">
            <a:avLst>
              <a:gd name="adj" fmla="val 3159"/>
            </a:avLst>
          </a:prstGeom>
        </p:spPr>
      </p:pic>
      <p:pic>
        <p:nvPicPr>
          <p:cNvPr id="20" name="Picture 19">
            <a:hlinkClick r:id="rId10"/>
          </p:cNvPr>
          <p:cNvPicPr>
            <a:picLocks noChangeAspect="1"/>
          </p:cNvPicPr>
          <p:nvPr/>
        </p:nvPicPr>
        <p:blipFill>
          <a:blip r:embed="rId11"/>
          <a:stretch>
            <a:fillRect/>
          </a:stretch>
        </p:blipFill>
        <p:spPr>
          <a:xfrm>
            <a:off x="512764" y="5373443"/>
            <a:ext cx="3352800" cy="849557"/>
          </a:xfrm>
          <a:prstGeom prst="roundRect">
            <a:avLst>
              <a:gd name="adj" fmla="val 3159"/>
            </a:avLst>
          </a:prstGeom>
        </p:spPr>
      </p:pic>
      <p:pic>
        <p:nvPicPr>
          <p:cNvPr id="22" name="Picture 21">
            <a:hlinkClick r:id="rId12"/>
          </p:cNvPr>
          <p:cNvPicPr>
            <a:picLocks noChangeAspect="1"/>
          </p:cNvPicPr>
          <p:nvPr/>
        </p:nvPicPr>
        <p:blipFill>
          <a:blip r:embed="rId13"/>
          <a:stretch>
            <a:fillRect/>
          </a:stretch>
        </p:blipFill>
        <p:spPr>
          <a:xfrm>
            <a:off x="4358563" y="5373443"/>
            <a:ext cx="2753589" cy="849556"/>
          </a:xfrm>
          <a:prstGeom prst="roundRect">
            <a:avLst>
              <a:gd name="adj" fmla="val 2953"/>
            </a:avLst>
          </a:prstGeom>
        </p:spPr>
      </p:pic>
      <p:pic>
        <p:nvPicPr>
          <p:cNvPr id="23" name="Picture 22">
            <a:hlinkClick r:id="rId14"/>
          </p:cNvPr>
          <p:cNvPicPr>
            <a:picLocks noChangeAspect="1"/>
          </p:cNvPicPr>
          <p:nvPr/>
        </p:nvPicPr>
        <p:blipFill>
          <a:blip r:embed="rId15"/>
          <a:stretch>
            <a:fillRect/>
          </a:stretch>
        </p:blipFill>
        <p:spPr>
          <a:xfrm>
            <a:off x="7633728" y="5373443"/>
            <a:ext cx="4073042" cy="849556"/>
          </a:xfrm>
          <a:prstGeom prst="roundRect">
            <a:avLst>
              <a:gd name="adj" fmla="val 3159"/>
            </a:avLst>
          </a:prstGeom>
        </p:spPr>
      </p:pic>
      <p:pic>
        <p:nvPicPr>
          <p:cNvPr id="24" name="Picture 23">
            <a:hlinkClick r:id="rId16"/>
          </p:cNvPr>
          <p:cNvPicPr>
            <a:picLocks noChangeAspect="1"/>
          </p:cNvPicPr>
          <p:nvPr/>
        </p:nvPicPr>
        <p:blipFill>
          <a:blip r:embed="rId17"/>
          <a:stretch>
            <a:fillRect/>
          </a:stretch>
        </p:blipFill>
        <p:spPr>
          <a:xfrm>
            <a:off x="7765249" y="2577353"/>
            <a:ext cx="3631158" cy="783191"/>
          </a:xfrm>
          <a:prstGeom prst="roundRect">
            <a:avLst>
              <a:gd name="adj" fmla="val 3159"/>
            </a:avLst>
          </a:prstGeom>
        </p:spPr>
      </p:pic>
      <p:pic>
        <p:nvPicPr>
          <p:cNvPr id="25" name="Picture 24">
            <a:hlinkClick r:id="rId18"/>
          </p:cNvPr>
          <p:cNvPicPr>
            <a:picLocks noChangeAspect="1"/>
          </p:cNvPicPr>
          <p:nvPr/>
        </p:nvPicPr>
        <p:blipFill>
          <a:blip r:embed="rId19"/>
          <a:stretch>
            <a:fillRect/>
          </a:stretch>
        </p:blipFill>
        <p:spPr>
          <a:xfrm>
            <a:off x="5377182" y="1391286"/>
            <a:ext cx="5993358" cy="550371"/>
          </a:xfrm>
          <a:prstGeom prst="roundRect">
            <a:avLst>
              <a:gd name="adj" fmla="val 3159"/>
            </a:avLst>
          </a:prstGeom>
        </p:spPr>
      </p:pic>
      <p:pic>
        <p:nvPicPr>
          <p:cNvPr id="4" name="Picture 3">
            <a:hlinkClick r:id="rId20"/>
          </p:cNvPr>
          <p:cNvPicPr>
            <a:picLocks noChangeAspect="1"/>
          </p:cNvPicPr>
          <p:nvPr/>
        </p:nvPicPr>
        <p:blipFill>
          <a:blip r:embed="rId21"/>
          <a:stretch>
            <a:fillRect/>
          </a:stretch>
        </p:blipFill>
        <p:spPr>
          <a:xfrm>
            <a:off x="512764" y="2380769"/>
            <a:ext cx="1922519" cy="854925"/>
          </a:xfrm>
          <a:prstGeom prst="roundRect">
            <a:avLst>
              <a:gd name="adj" fmla="val 3159"/>
            </a:avLst>
          </a:prstGeom>
        </p:spPr>
      </p:pic>
    </p:spTree>
    <p:extLst>
      <p:ext uri="{BB962C8B-B14F-4D97-AF65-F5344CB8AC3E}">
        <p14:creationId xmlns:p14="http://schemas.microsoft.com/office/powerpoint/2010/main" val="588779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a:t>
            </a:fld>
            <a:endParaRPr lang="en-US" dirty="0"/>
          </a:p>
        </p:txBody>
      </p:sp>
      <p:sp>
        <p:nvSpPr>
          <p:cNvPr id="3" name="Content Placeholder 2"/>
          <p:cNvSpPr>
            <a:spLocks noGrp="1"/>
          </p:cNvSpPr>
          <p:nvPr>
            <p:ph idx="1"/>
          </p:nvPr>
        </p:nvSpPr>
        <p:spPr>
          <a:xfrm>
            <a:off x="190413" y="1151121"/>
            <a:ext cx="11804822" cy="5373881"/>
          </a:xfrm>
        </p:spPr>
        <p:txBody>
          <a:bodyPr>
            <a:normAutofit/>
          </a:bodyPr>
          <a:lstStyle/>
          <a:p>
            <a:pPr marL="0" indent="0" algn="ctr">
              <a:buNone/>
            </a:pPr>
            <a:endParaRPr lang="bg-BG" b="1" dirty="0"/>
          </a:p>
          <a:p>
            <a:pPr marL="0" indent="0" algn="ctr">
              <a:buNone/>
            </a:pPr>
            <a:r>
              <a:rPr lang="en-US" sz="7200" b="1" dirty="0">
                <a:solidFill>
                  <a:schemeClr val="tx2">
                    <a:lumMod val="75000"/>
                  </a:schemeClr>
                </a:solidFill>
              </a:rPr>
              <a:t>sli.do</a:t>
            </a:r>
            <a:br>
              <a:rPr lang="en-US" sz="6000" b="1" dirty="0"/>
            </a:br>
            <a:r>
              <a:rPr lang="en-US" sz="11500" b="1" dirty="0"/>
              <a:t>#</a:t>
            </a:r>
            <a:r>
              <a:rPr lang="en-US" sz="11500" b="1" dirty="0" err="1"/>
              <a:t>sql</a:t>
            </a:r>
            <a:endParaRPr lang="en-US" sz="6000" b="1" dirty="0"/>
          </a:p>
          <a:p>
            <a:endParaRPr lang="en-US" dirty="0"/>
          </a:p>
        </p:txBody>
      </p:sp>
      <p:sp>
        <p:nvSpPr>
          <p:cNvPr id="4" name="Title 3"/>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0408353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License</a:t>
            </a:r>
          </a:p>
        </p:txBody>
      </p:sp>
      <p:sp>
        <p:nvSpPr>
          <p:cNvPr id="3" name="Content Placeholder 2"/>
          <p:cNvSpPr>
            <a:spLocks noGrp="1"/>
          </p:cNvSpPr>
          <p:nvPr>
            <p:ph idx="4294967295"/>
          </p:nvPr>
        </p:nvSpPr>
        <p:spPr>
          <a:xfrm>
            <a:off x="190413" y="1151121"/>
            <a:ext cx="11804822" cy="1796243"/>
          </a:xfrm>
        </p:spPr>
        <p:txBody>
          <a:bodyPr>
            <a:normAutofit/>
          </a:bodyPr>
          <a:lstStyle/>
          <a:p>
            <a:r>
              <a:rPr lang="en-US" dirty="0"/>
              <a:t>This course (slides, examples, demos, videos, homework, etc.)</a:t>
            </a:r>
            <a:br>
              <a:rPr lang="en-US" dirty="0"/>
            </a:br>
            <a:r>
              <a:rPr lang="en-US" dirty="0"/>
              <a:t>is licensed under the "</a:t>
            </a:r>
            <a:r>
              <a:rPr lang="en-US" dirty="0">
                <a:hlinkClick r:id="rId3"/>
              </a:rPr>
              <a:t>Creative Commons </a:t>
            </a:r>
            <a:r>
              <a:rPr lang="en-US" noProof="1">
                <a:hlinkClick r:id="rId3"/>
              </a:rPr>
              <a:t>Attribution-NonCommercial-ShareAlike</a:t>
            </a:r>
            <a:r>
              <a:rPr lang="en-US" dirty="0">
                <a:hlinkClick r:id="rId3"/>
              </a:rPr>
              <a:t> 4.0 International</a:t>
            </a:r>
            <a:r>
              <a:rPr lang="en-US" dirty="0"/>
              <a:t>" license</a:t>
            </a:r>
            <a:endParaRPr lang="en-US" sz="2000" dirty="0"/>
          </a:p>
        </p:txBody>
      </p:sp>
      <p:sp>
        <p:nvSpPr>
          <p:cNvPr id="4" name="Slide Number Placeholder 3"/>
          <p:cNvSpPr>
            <a:spLocks noGrp="1"/>
          </p:cNvSpPr>
          <p:nvPr>
            <p:ph type="sldNum" sz="quarter" idx="4"/>
          </p:nvPr>
        </p:nvSpPr>
        <p:spPr>
          <a:xfrm>
            <a:off x="11566412" y="6525002"/>
            <a:ext cx="428822" cy="196477"/>
          </a:xfrm>
        </p:spPr>
        <p:txBody>
          <a:bodyPr/>
          <a:lstStyle/>
          <a:p>
            <a:fld id="{C014DD1E-5D91-48A3-AD6D-45FBA980D106}" type="slidenum">
              <a:rPr lang="en-US" smtClean="0"/>
              <a:pPr/>
              <a:t>30</a:t>
            </a:fld>
            <a:endParaRPr lang="en-US" dirty="0"/>
          </a:p>
        </p:txBody>
      </p:sp>
      <p:pic>
        <p:nvPicPr>
          <p:cNvPr id="8" name="Picture 4" title="CC-BY-NC-SA License">
            <a:hlinkClick r:id="rId3" tooltip="This work is licensed under the &quot;Creative Commons Attribution-NonCommercial-ShareAlike 4.0 International&quot; licens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7637" y="3281192"/>
            <a:ext cx="3170776" cy="1109380"/>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
        <p:nvSpPr>
          <p:cNvPr id="6" name="Content Placeholder 2"/>
          <p:cNvSpPr>
            <a:spLocks noGrp="1"/>
          </p:cNvSpPr>
          <p:nvPr>
            <p:ph idx="4294967295"/>
          </p:nvPr>
        </p:nvSpPr>
        <p:spPr>
          <a:xfrm>
            <a:off x="188815" y="4724400"/>
            <a:ext cx="11804822" cy="1997079"/>
          </a:xfrm>
        </p:spPr>
        <p:txBody>
          <a:bodyPr>
            <a:normAutofit/>
          </a:bodyPr>
          <a:lstStyle/>
          <a:p>
            <a:pPr>
              <a:spcBef>
                <a:spcPts val="1800"/>
              </a:spcBef>
            </a:pPr>
            <a:r>
              <a:rPr lang="en-US" sz="2400" dirty="0"/>
              <a:t>Attribution: this work may contain portions from</a:t>
            </a:r>
          </a:p>
          <a:p>
            <a:pPr lvl="1"/>
            <a:r>
              <a:rPr lang="en-US" sz="2000" dirty="0"/>
              <a:t>"</a:t>
            </a:r>
            <a:r>
              <a:rPr lang="en-US" sz="2000" dirty="0">
                <a:hlinkClick r:id="rId5"/>
              </a:rPr>
              <a:t>Databases</a:t>
            </a:r>
            <a:r>
              <a:rPr lang="en-US" sz="2000" dirty="0"/>
              <a:t>" course by </a:t>
            </a:r>
            <a:r>
              <a:rPr lang="en-US" sz="2000" noProof="1"/>
              <a:t>Telerik Academy</a:t>
            </a:r>
            <a:r>
              <a:rPr lang="en-US" sz="2000" dirty="0"/>
              <a:t> under </a:t>
            </a:r>
            <a:r>
              <a:rPr lang="en-US" sz="2000" dirty="0">
                <a:hlinkClick r:id="rId6"/>
              </a:rPr>
              <a:t>CC-BY-NC-SA</a:t>
            </a:r>
            <a:r>
              <a:rPr lang="en-US" sz="2000" dirty="0"/>
              <a:t> license</a:t>
            </a:r>
          </a:p>
        </p:txBody>
      </p:sp>
    </p:spTree>
    <p:extLst>
      <p:ext uri="{BB962C8B-B14F-4D97-AF65-F5344CB8AC3E}">
        <p14:creationId xmlns:p14="http://schemas.microsoft.com/office/powerpoint/2010/main" val="40077658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9899" y="103056"/>
            <a:ext cx="9074150" cy="936625"/>
          </a:xfrm>
        </p:spPr>
        <p:txBody>
          <a:bodyPr>
            <a:normAutofit/>
          </a:bodyPr>
          <a:lstStyle/>
          <a:p>
            <a:r>
              <a:rPr lang="en-US" dirty="0"/>
              <a:t>Free Trainings @ Software University</a:t>
            </a:r>
          </a:p>
        </p:txBody>
      </p:sp>
      <p:sp>
        <p:nvSpPr>
          <p:cNvPr id="4" name="Content Placeholder 3"/>
          <p:cNvSpPr>
            <a:spLocks noGrp="1"/>
          </p:cNvSpPr>
          <p:nvPr>
            <p:ph idx="4294967295"/>
          </p:nvPr>
        </p:nvSpPr>
        <p:spPr>
          <a:xfrm>
            <a:off x="259899" y="1039681"/>
            <a:ext cx="9434513" cy="5639378"/>
          </a:xfrm>
        </p:spPr>
        <p:txBody>
          <a:bodyPr>
            <a:noAutofit/>
          </a:bodyPr>
          <a:lstStyle/>
          <a:p>
            <a:pPr>
              <a:lnSpc>
                <a:spcPct val="100000"/>
              </a:lnSpc>
            </a:pPr>
            <a:r>
              <a:rPr lang="en-US" sz="3200" dirty="0"/>
              <a:t>Software University Foundation – </a:t>
            </a:r>
            <a:r>
              <a:rPr lang="en-US" sz="3200" noProof="1">
                <a:hlinkClick r:id="rId3"/>
              </a:rPr>
              <a:t>softuni.org</a:t>
            </a:r>
            <a:endParaRPr lang="en-US" sz="3200" noProof="1"/>
          </a:p>
          <a:p>
            <a:pPr>
              <a:lnSpc>
                <a:spcPct val="100000"/>
              </a:lnSpc>
            </a:pPr>
            <a:r>
              <a:rPr lang="en-US" sz="3200" dirty="0"/>
              <a:t>Software University – High-Quality Education, Profession and Job for Software Developers</a:t>
            </a:r>
          </a:p>
          <a:p>
            <a:pPr lvl="1">
              <a:lnSpc>
                <a:spcPct val="100000"/>
              </a:lnSpc>
            </a:pPr>
            <a:r>
              <a:rPr lang="en-US" sz="2900" noProof="1">
                <a:hlinkClick r:id="rId4"/>
              </a:rPr>
              <a:t>softuni.bg</a:t>
            </a:r>
            <a:r>
              <a:rPr lang="en-US" sz="2900" noProof="1"/>
              <a:t> </a:t>
            </a:r>
          </a:p>
          <a:p>
            <a:pPr marL="304747" lvl="1" indent="-304747">
              <a:lnSpc>
                <a:spcPct val="100000"/>
              </a:lnSpc>
              <a:buClr>
                <a:srgbClr val="F2B254"/>
              </a:buClr>
              <a:buSzPct val="100000"/>
              <a:tabLst>
                <a:tab pos="282575" algn="l"/>
              </a:tabLst>
            </a:pPr>
            <a:r>
              <a:rPr lang="en-US" dirty="0"/>
              <a:t>Software University @ Facebook</a:t>
            </a:r>
          </a:p>
          <a:p>
            <a:pPr lvl="1">
              <a:lnSpc>
                <a:spcPct val="100000"/>
              </a:lnSpc>
              <a:tabLst>
                <a:tab pos="282575" algn="l"/>
              </a:tabLst>
            </a:pPr>
            <a:r>
              <a:rPr lang="en-US" sz="2900" noProof="1">
                <a:hlinkClick r:id="rId5"/>
              </a:rPr>
              <a:t>facebook.com/SoftwareUniversity</a:t>
            </a:r>
            <a:endParaRPr lang="en-US" sz="2900" noProof="1"/>
          </a:p>
          <a:p>
            <a:pPr marL="304747" lvl="1" indent="-304747">
              <a:lnSpc>
                <a:spcPct val="100000"/>
              </a:lnSpc>
              <a:buClr>
                <a:srgbClr val="F2B254"/>
              </a:buClr>
              <a:buSzPct val="100000"/>
              <a:tabLst>
                <a:tab pos="282575" algn="l"/>
              </a:tabLst>
            </a:pPr>
            <a:r>
              <a:rPr lang="en-US" noProof="1"/>
              <a:t>Software University Forums</a:t>
            </a:r>
          </a:p>
          <a:p>
            <a:pPr marL="609494" lvl="2" indent="-304747">
              <a:lnSpc>
                <a:spcPct val="100000"/>
              </a:lnSpc>
              <a:buClr>
                <a:srgbClr val="F2B254"/>
              </a:buClr>
              <a:buSzPct val="100000"/>
              <a:tabLst>
                <a:tab pos="282575" algn="l"/>
              </a:tabLst>
            </a:pPr>
            <a:r>
              <a:rPr lang="en-US" dirty="0">
                <a:hlinkClick r:id="rId6"/>
              </a:rPr>
              <a:t>forum.softuni.bg</a:t>
            </a:r>
            <a:endParaRPr lang="en-US" noProof="1"/>
          </a:p>
        </p:txBody>
      </p:sp>
      <p:pic>
        <p:nvPicPr>
          <p:cNvPr id="9" name="Picture 8" descr="http://softuni.bg" title="Software University">
            <a:hlinkClick r:id="rId4" tooltip="Software University"/>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26400" y="1594686"/>
            <a:ext cx="1701050" cy="1570200"/>
          </a:xfrm>
          <a:prstGeom prst="rect">
            <a:avLst/>
          </a:prstGeom>
          <a:ln w="12700">
            <a:solidFill>
              <a:srgbClr val="55438F">
                <a:alpha val="70000"/>
              </a:srgbClr>
            </a:solidFill>
          </a:ln>
        </p:spPr>
      </p:pic>
      <p:pic>
        <p:nvPicPr>
          <p:cNvPr id="10" name="Picture 9" descr="http://softuni.org" title="Software University Foundation">
            <a:hlinkClick r:id="rId3" tooltip="Software University Foundation"/>
          </p:cNvPr>
          <p:cNvPicPr>
            <a:picLocks noChangeAspect="1"/>
          </p:cNvPicPr>
          <p:nvPr/>
        </p:nvPicPr>
        <p:blipFill rotWithShape="1">
          <a:blip r:embed="rId8" cstate="print">
            <a:extLst>
              <a:ext uri="{28A0092B-C50C-407E-A947-70E740481C1C}">
                <a14:useLocalDpi xmlns:a14="http://schemas.microsoft.com/office/drawing/2010/main"/>
              </a:ext>
            </a:extLst>
          </a:blip>
          <a:srcRect l="-5359" t="-15226" r="-5359" b="-15226"/>
          <a:stretch/>
        </p:blipFill>
        <p:spPr>
          <a:xfrm>
            <a:off x="9457098" y="466964"/>
            <a:ext cx="2269870" cy="874916"/>
          </a:xfrm>
          <a:prstGeom prst="roundRect">
            <a:avLst>
              <a:gd name="adj" fmla="val 3940"/>
            </a:avLst>
          </a:prstGeom>
          <a:solidFill>
            <a:srgbClr val="231F20">
              <a:alpha val="50000"/>
            </a:srgbClr>
          </a:solidFill>
          <a:ln>
            <a:solidFill>
              <a:schemeClr val="accent1">
                <a:lumMod val="75000"/>
                <a:alpha val="40000"/>
              </a:schemeClr>
            </a:solidFill>
          </a:ln>
        </p:spPr>
      </p:pic>
      <p:pic>
        <p:nvPicPr>
          <p:cNvPr id="11" name="Picture 4" descr="http://www.facebook.com/SoftwareUniversity" title="Software University @ Facebook">
            <a:hlinkClick r:id="rId9" tooltip="Software University @ Facebook"/>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10075536" y="3512062"/>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forum.softuni.bg" title="Software University - Forum">
            <a:hlinkClick r:id="rId6" tooltip="Software University Discussion Forum"/>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0109334" y="4876800"/>
            <a:ext cx="970156" cy="965726"/>
          </a:xfrm>
          <a:prstGeom prst="rect">
            <a:avLst/>
          </a:prstGeom>
        </p:spPr>
      </p:pic>
      <p:pic>
        <p:nvPicPr>
          <p:cNvPr id="5" name="Picture 4">
            <a:hlinkClick r:id="rId4"/>
          </p:cNvPr>
          <p:cNvPicPr>
            <a:picLocks noChangeAspect="1"/>
          </p:cNvPicPr>
          <p:nvPr/>
        </p:nvPicPr>
        <p:blipFill>
          <a:blip r:embed="rId12"/>
          <a:stretch>
            <a:fillRect/>
          </a:stretch>
        </p:blipFill>
        <p:spPr>
          <a:xfrm>
            <a:off x="6762304" y="3093954"/>
            <a:ext cx="2286198" cy="2493480"/>
          </a:xfrm>
          <a:prstGeom prst="rect">
            <a:avLst/>
          </a:prstGeom>
        </p:spPr>
      </p:pic>
    </p:spTree>
    <p:extLst>
      <p:ext uri="{BB962C8B-B14F-4D97-AF65-F5344CB8AC3E}">
        <p14:creationId xmlns:p14="http://schemas.microsoft.com/office/powerpoint/2010/main" val="2931241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Management</a:t>
            </a:r>
          </a:p>
        </p:txBody>
      </p:sp>
      <p:sp>
        <p:nvSpPr>
          <p:cNvPr id="6" name="Text Placeholder 5"/>
          <p:cNvSpPr>
            <a:spLocks noGrp="1"/>
          </p:cNvSpPr>
          <p:nvPr>
            <p:ph type="body" idx="1"/>
          </p:nvPr>
        </p:nvSpPr>
        <p:spPr/>
        <p:txBody>
          <a:bodyPr/>
          <a:lstStyle/>
          <a:p>
            <a:r>
              <a:rPr lang="en-US" dirty="0"/>
              <a:t>When Do We Need a Database?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9469" y="1219200"/>
            <a:ext cx="4769887" cy="3375083"/>
          </a:xfrm>
          <a:prstGeom prst="rect">
            <a:avLst/>
          </a:prstGeom>
        </p:spPr>
      </p:pic>
    </p:spTree>
    <p:extLst>
      <p:ext uri="{BB962C8B-B14F-4D97-AF65-F5344CB8AC3E}">
        <p14:creationId xmlns:p14="http://schemas.microsoft.com/office/powerpoint/2010/main" val="2106644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5</a:t>
            </a:fld>
            <a:endParaRPr lang="en-US" dirty="0"/>
          </a:p>
        </p:txBody>
      </p:sp>
      <p:sp>
        <p:nvSpPr>
          <p:cNvPr id="4" name="Title 3"/>
          <p:cNvSpPr>
            <a:spLocks noGrp="1"/>
          </p:cNvSpPr>
          <p:nvPr>
            <p:ph type="title"/>
          </p:nvPr>
        </p:nvSpPr>
        <p:spPr/>
        <p:txBody>
          <a:bodyPr/>
          <a:lstStyle/>
          <a:p>
            <a:r>
              <a:rPr lang="en-US" dirty="0"/>
              <a:t>Storage vs. Management</a:t>
            </a:r>
          </a:p>
        </p:txBody>
      </p:sp>
      <p:sp>
        <p:nvSpPr>
          <p:cNvPr id="5" name="Rectangle 4"/>
          <p:cNvSpPr/>
          <p:nvPr/>
        </p:nvSpPr>
        <p:spPr>
          <a:xfrm>
            <a:off x="1979612" y="1371600"/>
            <a:ext cx="3962400" cy="487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ctr"/>
            <a:r>
              <a:rPr lang="en-US" sz="2800" b="1" u="sng" dirty="0">
                <a:solidFill>
                  <a:schemeClr val="bg1"/>
                </a:solidFill>
              </a:rPr>
              <a:t>SALES RECEIPT</a:t>
            </a:r>
          </a:p>
          <a:p>
            <a:pPr algn="r"/>
            <a:r>
              <a:rPr lang="en-US" dirty="0">
                <a:solidFill>
                  <a:schemeClr val="bg1"/>
                </a:solidFill>
              </a:rPr>
              <a:t>Date: 07/16/2016</a:t>
            </a:r>
          </a:p>
          <a:p>
            <a:pPr algn="r"/>
            <a:r>
              <a:rPr lang="en-US" dirty="0">
                <a:solidFill>
                  <a:schemeClr val="bg1"/>
                </a:solidFill>
              </a:rPr>
              <a:t>Order#: [00315]</a:t>
            </a:r>
          </a:p>
          <a:p>
            <a:endParaRPr lang="en-US" dirty="0">
              <a:solidFill>
                <a:schemeClr val="bg1"/>
              </a:solidFill>
            </a:endParaRPr>
          </a:p>
          <a:p>
            <a:r>
              <a:rPr lang="en-US" dirty="0">
                <a:solidFill>
                  <a:schemeClr val="bg1"/>
                </a:solidFill>
              </a:rPr>
              <a:t>Customer: David Rivers</a:t>
            </a:r>
          </a:p>
          <a:p>
            <a:r>
              <a:rPr lang="en-US" dirty="0">
                <a:solidFill>
                  <a:schemeClr val="bg1"/>
                </a:solidFill>
              </a:rPr>
              <a:t>Product: Oil Pump</a:t>
            </a:r>
          </a:p>
          <a:p>
            <a:r>
              <a:rPr lang="en-US" dirty="0">
                <a:solidFill>
                  <a:schemeClr val="bg1"/>
                </a:solidFill>
              </a:rPr>
              <a:t>S/N: OP147-0623</a:t>
            </a:r>
          </a:p>
          <a:p>
            <a:endParaRPr lang="en-US" dirty="0">
              <a:solidFill>
                <a:schemeClr val="bg1"/>
              </a:solidFill>
            </a:endParaRPr>
          </a:p>
          <a:p>
            <a:r>
              <a:rPr lang="en-US" dirty="0">
                <a:solidFill>
                  <a:schemeClr val="bg1"/>
                </a:solidFill>
              </a:rPr>
              <a:t>Unit Price:	69.90</a:t>
            </a:r>
          </a:p>
          <a:p>
            <a:r>
              <a:rPr lang="en-US" noProof="1">
                <a:solidFill>
                  <a:schemeClr val="bg1"/>
                </a:solidFill>
              </a:rPr>
              <a:t>Qty</a:t>
            </a:r>
            <a:r>
              <a:rPr lang="en-US" dirty="0">
                <a:solidFill>
                  <a:schemeClr val="bg1"/>
                </a:solidFill>
              </a:rPr>
              <a:t>:		1</a:t>
            </a:r>
          </a:p>
          <a:p>
            <a:endParaRPr lang="en-US" dirty="0">
              <a:solidFill>
                <a:schemeClr val="bg1"/>
              </a:solidFill>
            </a:endParaRPr>
          </a:p>
          <a:p>
            <a:r>
              <a:rPr lang="en-US" dirty="0">
                <a:solidFill>
                  <a:schemeClr val="bg1"/>
                </a:solidFill>
              </a:rPr>
              <a:t>Total:		69.90</a:t>
            </a:r>
          </a:p>
          <a:p>
            <a:endParaRPr lang="en-US" dirty="0">
              <a:solidFill>
                <a:schemeClr val="bg1"/>
              </a:solidFill>
            </a:endParaRPr>
          </a:p>
        </p:txBody>
      </p:sp>
      <p:sp>
        <p:nvSpPr>
          <p:cNvPr id="3" name="Rectangle 2"/>
          <p:cNvSpPr/>
          <p:nvPr/>
        </p:nvSpPr>
        <p:spPr>
          <a:xfrm>
            <a:off x="4233862" y="1974850"/>
            <a:ext cx="1600200" cy="3810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0" name="TextBox 9"/>
          <p:cNvSpPr txBox="1"/>
          <p:nvPr/>
        </p:nvSpPr>
        <p:spPr>
          <a:xfrm>
            <a:off x="6677048" y="2667000"/>
            <a:ext cx="4495800" cy="2062103"/>
          </a:xfrm>
          <a:prstGeom prst="rect">
            <a:avLst/>
          </a:prstGeom>
          <a:noFill/>
        </p:spPr>
        <p:txBody>
          <a:bodyPr wrap="square" rtlCol="0">
            <a:spAutoFit/>
          </a:bodyPr>
          <a:lstStyle/>
          <a:p>
            <a:r>
              <a:rPr lang="en-US" sz="3200" dirty="0"/>
              <a:t>00315 – 07/16/2016</a:t>
            </a:r>
          </a:p>
          <a:p>
            <a:r>
              <a:rPr lang="en-US" sz="3200" dirty="0"/>
              <a:t>David Rivers</a:t>
            </a:r>
          </a:p>
          <a:p>
            <a:r>
              <a:rPr lang="en-US" sz="3200" dirty="0"/>
              <a:t>Oil Pump (OP147-0623)</a:t>
            </a:r>
          </a:p>
          <a:p>
            <a:r>
              <a:rPr lang="en-US" sz="3200" dirty="0"/>
              <a:t>1 x 69.90</a:t>
            </a:r>
          </a:p>
        </p:txBody>
      </p:sp>
      <p:sp>
        <p:nvSpPr>
          <p:cNvPr id="11" name="Rectangle 10"/>
          <p:cNvSpPr/>
          <p:nvPr/>
        </p:nvSpPr>
        <p:spPr>
          <a:xfrm>
            <a:off x="4767262" y="2359025"/>
            <a:ext cx="1066799" cy="3810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2" name="Rectangle 11"/>
          <p:cNvSpPr/>
          <p:nvPr/>
        </p:nvSpPr>
        <p:spPr>
          <a:xfrm>
            <a:off x="3471862" y="3056255"/>
            <a:ext cx="1600200" cy="3810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3" name="Rectangle 12"/>
          <p:cNvSpPr/>
          <p:nvPr/>
        </p:nvSpPr>
        <p:spPr>
          <a:xfrm>
            <a:off x="3215640" y="3437255"/>
            <a:ext cx="1272540" cy="3810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4" name="Rectangle 13"/>
          <p:cNvSpPr/>
          <p:nvPr/>
        </p:nvSpPr>
        <p:spPr>
          <a:xfrm>
            <a:off x="2712719" y="3819525"/>
            <a:ext cx="1633855" cy="3810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5" name="Rectangle 14"/>
          <p:cNvSpPr/>
          <p:nvPr/>
        </p:nvSpPr>
        <p:spPr>
          <a:xfrm>
            <a:off x="4526280" y="4543425"/>
            <a:ext cx="853440" cy="3810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6" name="Rectangle 15"/>
          <p:cNvSpPr/>
          <p:nvPr/>
        </p:nvSpPr>
        <p:spPr>
          <a:xfrm>
            <a:off x="4526280" y="4916805"/>
            <a:ext cx="853440" cy="3810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Tree>
    <p:extLst>
      <p:ext uri="{BB962C8B-B14F-4D97-AF65-F5344CB8AC3E}">
        <p14:creationId xmlns:p14="http://schemas.microsoft.com/office/powerpoint/2010/main" val="1380898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500"/>
                                        <p:tgtEl>
                                          <p:spTgt spid="10">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xEl>
                                              <p:pRg st="1" end="1"/>
                                            </p:txEl>
                                          </p:spTgt>
                                        </p:tgtEl>
                                        <p:attrNameLst>
                                          <p:attrName>style.visibility</p:attrName>
                                        </p:attrNameLst>
                                      </p:cBhvr>
                                      <p:to>
                                        <p:strVal val="visible"/>
                                      </p:to>
                                    </p:set>
                                    <p:animEffect transition="in" filter="fade">
                                      <p:cBhvr>
                                        <p:cTn id="21" dur="500"/>
                                        <p:tgtEl>
                                          <p:spTgt spid="10">
                                            <p:txEl>
                                              <p:pRg st="1" end="1"/>
                                            </p:txEl>
                                          </p:spTgt>
                                        </p:tgtEl>
                                      </p:cBhvr>
                                    </p:animEffect>
                                  </p:childTnLst>
                                </p:cTn>
                              </p:par>
                              <p:par>
                                <p:cTn id="22" presetID="10" presetClass="exit" presetSubtype="0" fill="hold" grpId="1" nodeType="withEffect">
                                  <p:stCondLst>
                                    <p:cond delay="0"/>
                                  </p:stCondLst>
                                  <p:childTnLst>
                                    <p:animEffect transition="out" filter="fade">
                                      <p:cBhvr>
                                        <p:cTn id="23" dur="500"/>
                                        <p:tgtEl>
                                          <p:spTgt spid="3"/>
                                        </p:tgtEl>
                                      </p:cBhvr>
                                    </p:animEffect>
                                    <p:set>
                                      <p:cBhvr>
                                        <p:cTn id="24" dur="1" fill="hold">
                                          <p:stCondLst>
                                            <p:cond delay="499"/>
                                          </p:stCondLst>
                                        </p:cTn>
                                        <p:tgtEl>
                                          <p:spTgt spid="3"/>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nodeType="withEffect">
                                  <p:stCondLst>
                                    <p:cond delay="0"/>
                                  </p:stCondLst>
                                  <p:childTnLst>
                                    <p:set>
                                      <p:cBhvr>
                                        <p:cTn id="37" dur="1" fill="hold">
                                          <p:stCondLst>
                                            <p:cond delay="0"/>
                                          </p:stCondLst>
                                        </p:cTn>
                                        <p:tgtEl>
                                          <p:spTgt spid="10">
                                            <p:txEl>
                                              <p:pRg st="2" end="2"/>
                                            </p:txEl>
                                          </p:spTgt>
                                        </p:tgtEl>
                                        <p:attrNameLst>
                                          <p:attrName>style.visibility</p:attrName>
                                        </p:attrNameLst>
                                      </p:cBhvr>
                                      <p:to>
                                        <p:strVal val="visible"/>
                                      </p:to>
                                    </p:set>
                                    <p:animEffect transition="in" filter="fade">
                                      <p:cBhvr>
                                        <p:cTn id="38" dur="500"/>
                                        <p:tgtEl>
                                          <p:spTgt spid="10">
                                            <p:txEl>
                                              <p:pRg st="2" end="2"/>
                                            </p:txEl>
                                          </p:spTgt>
                                        </p:tgtEl>
                                      </p:cBhvr>
                                    </p:animEffect>
                                  </p:childTnLst>
                                </p:cTn>
                              </p:par>
                              <p:par>
                                <p:cTn id="39" presetID="10" presetClass="exit" presetSubtype="0" fill="hold" grpId="1" nodeType="withEffect">
                                  <p:stCondLst>
                                    <p:cond delay="0"/>
                                  </p:stCondLst>
                                  <p:childTnLst>
                                    <p:animEffect transition="out" filter="fade">
                                      <p:cBhvr>
                                        <p:cTn id="40" dur="500"/>
                                        <p:tgtEl>
                                          <p:spTgt spid="12"/>
                                        </p:tgtEl>
                                      </p:cBhvr>
                                    </p:animEffect>
                                    <p:set>
                                      <p:cBhvr>
                                        <p:cTn id="41" dur="1" fill="hold">
                                          <p:stCondLst>
                                            <p:cond delay="499"/>
                                          </p:stCondLst>
                                        </p:cTn>
                                        <p:tgtEl>
                                          <p:spTgt spid="12"/>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par>
                                <p:cTn id="50" presetID="10" presetClass="entr" presetSubtype="0" fill="hold" nodeType="withEffect">
                                  <p:stCondLst>
                                    <p:cond delay="0"/>
                                  </p:stCondLst>
                                  <p:childTnLst>
                                    <p:set>
                                      <p:cBhvr>
                                        <p:cTn id="51" dur="1" fill="hold">
                                          <p:stCondLst>
                                            <p:cond delay="0"/>
                                          </p:stCondLst>
                                        </p:cTn>
                                        <p:tgtEl>
                                          <p:spTgt spid="10">
                                            <p:txEl>
                                              <p:pRg st="3" end="3"/>
                                            </p:txEl>
                                          </p:spTgt>
                                        </p:tgtEl>
                                        <p:attrNameLst>
                                          <p:attrName>style.visibility</p:attrName>
                                        </p:attrNameLst>
                                      </p:cBhvr>
                                      <p:to>
                                        <p:strVal val="visible"/>
                                      </p:to>
                                    </p:set>
                                    <p:animEffect transition="in" filter="fade">
                                      <p:cBhvr>
                                        <p:cTn id="52" dur="500"/>
                                        <p:tgtEl>
                                          <p:spTgt spid="10">
                                            <p:txEl>
                                              <p:pRg st="3" end="3"/>
                                            </p:txEl>
                                          </p:spTgt>
                                        </p:tgtEl>
                                      </p:cBhvr>
                                    </p:animEffect>
                                  </p:childTnLst>
                                </p:cTn>
                              </p:par>
                              <p:par>
                                <p:cTn id="53" presetID="10" presetClass="exit" presetSubtype="0" fill="hold" grpId="1" nodeType="withEffect">
                                  <p:stCondLst>
                                    <p:cond delay="0"/>
                                  </p:stCondLst>
                                  <p:childTnLst>
                                    <p:animEffect transition="out" filter="fade">
                                      <p:cBhvr>
                                        <p:cTn id="54" dur="500"/>
                                        <p:tgtEl>
                                          <p:spTgt spid="13"/>
                                        </p:tgtEl>
                                      </p:cBhvr>
                                    </p:animEffect>
                                    <p:set>
                                      <p:cBhvr>
                                        <p:cTn id="55" dur="1" fill="hold">
                                          <p:stCondLst>
                                            <p:cond delay="499"/>
                                          </p:stCondLst>
                                        </p:cTn>
                                        <p:tgtEl>
                                          <p:spTgt spid="13"/>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14"/>
                                        </p:tgtEl>
                                      </p:cBhvr>
                                    </p:animEffect>
                                    <p:set>
                                      <p:cBhvr>
                                        <p:cTn id="58"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1" grpId="0" animBg="1"/>
      <p:bldP spid="11" grpId="1" animBg="1"/>
      <p:bldP spid="12" grpId="0" animBg="1"/>
      <p:bldP spid="12" grpId="1" animBg="1"/>
      <p:bldP spid="13" grpId="0" animBg="1"/>
      <p:bldP spid="13" grpId="1" animBg="1"/>
      <p:bldP spid="14" grpId="0" animBg="1"/>
      <p:bldP spid="14" grpId="1" animBg="1"/>
      <p:bldP spid="15"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6</a:t>
            </a:fld>
            <a:endParaRPr lang="en-US" dirty="0"/>
          </a:p>
        </p:txBody>
      </p:sp>
      <p:sp>
        <p:nvSpPr>
          <p:cNvPr id="4" name="Title 3"/>
          <p:cNvSpPr>
            <a:spLocks noGrp="1"/>
          </p:cNvSpPr>
          <p:nvPr>
            <p:ph type="title"/>
          </p:nvPr>
        </p:nvSpPr>
        <p:spPr/>
        <p:txBody>
          <a:bodyPr/>
          <a:lstStyle/>
          <a:p>
            <a:r>
              <a:rPr lang="en-US" dirty="0"/>
              <a:t>Storage vs. Management</a:t>
            </a:r>
          </a:p>
        </p:txBody>
      </p:sp>
      <p:pic>
        <p:nvPicPr>
          <p:cNvPr id="7" name="Picture 6"/>
          <p:cNvPicPr>
            <a:picLocks noChangeAspect="1"/>
          </p:cNvPicPr>
          <p:nvPr/>
        </p:nvPicPr>
        <p:blipFill>
          <a:blip r:embed="rId2"/>
          <a:stretch>
            <a:fillRect/>
          </a:stretch>
        </p:blipFill>
        <p:spPr>
          <a:xfrm>
            <a:off x="4113212" y="1654693"/>
            <a:ext cx="3962400" cy="2759529"/>
          </a:xfrm>
          <a:prstGeom prst="rect">
            <a:avLst/>
          </a:prstGeom>
        </p:spPr>
      </p:pic>
      <p:pic>
        <p:nvPicPr>
          <p:cNvPr id="17" name="Picture 16"/>
          <p:cNvPicPr>
            <a:picLocks noChangeAspect="1"/>
          </p:cNvPicPr>
          <p:nvPr/>
        </p:nvPicPr>
        <p:blipFill>
          <a:blip r:embed="rId3"/>
          <a:stretch>
            <a:fillRect/>
          </a:stretch>
        </p:blipFill>
        <p:spPr>
          <a:xfrm>
            <a:off x="151606" y="4942412"/>
            <a:ext cx="11885613" cy="908630"/>
          </a:xfrm>
          <a:prstGeom prst="rect">
            <a:avLst/>
          </a:prstGeom>
        </p:spPr>
      </p:pic>
    </p:spTree>
    <p:extLst>
      <p:ext uri="{BB962C8B-B14F-4D97-AF65-F5344CB8AC3E}">
        <p14:creationId xmlns:p14="http://schemas.microsoft.com/office/powerpoint/2010/main" val="1557538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7</a:t>
            </a:fld>
            <a:endParaRPr lang="en-US" dirty="0"/>
          </a:p>
        </p:txBody>
      </p:sp>
      <p:sp>
        <p:nvSpPr>
          <p:cNvPr id="3" name="Content Placeholder 2"/>
          <p:cNvSpPr>
            <a:spLocks noGrp="1"/>
          </p:cNvSpPr>
          <p:nvPr>
            <p:ph idx="1"/>
          </p:nvPr>
        </p:nvSpPr>
        <p:spPr/>
        <p:txBody>
          <a:bodyPr>
            <a:normAutofit/>
          </a:bodyPr>
          <a:lstStyle/>
          <a:p>
            <a:r>
              <a:rPr lang="en-US" dirty="0"/>
              <a:t>Storing data is </a:t>
            </a:r>
            <a:r>
              <a:rPr lang="en-US" dirty="0">
                <a:solidFill>
                  <a:schemeClr val="accent1"/>
                </a:solidFill>
              </a:rPr>
              <a:t>not </a:t>
            </a:r>
            <a:r>
              <a:rPr lang="en-US" dirty="0"/>
              <a:t>the primary reason to use a Database</a:t>
            </a:r>
          </a:p>
          <a:p>
            <a:r>
              <a:rPr lang="en-US" dirty="0"/>
              <a:t>Flat storage </a:t>
            </a:r>
            <a:r>
              <a:rPr lang="en-US" dirty="0">
                <a:solidFill>
                  <a:schemeClr val="accent1"/>
                </a:solidFill>
              </a:rPr>
              <a:t>eventually</a:t>
            </a:r>
            <a:r>
              <a:rPr lang="en-US" dirty="0"/>
              <a:t> runs into </a:t>
            </a:r>
            <a:r>
              <a:rPr lang="en-US" dirty="0">
                <a:solidFill>
                  <a:schemeClr val="accent1"/>
                </a:solidFill>
              </a:rPr>
              <a:t>issues</a:t>
            </a:r>
            <a:r>
              <a:rPr lang="en-US" dirty="0"/>
              <a:t> with</a:t>
            </a:r>
          </a:p>
          <a:p>
            <a:pPr lvl="1"/>
            <a:r>
              <a:rPr lang="en-US" dirty="0"/>
              <a:t>Size</a:t>
            </a:r>
          </a:p>
          <a:p>
            <a:pPr lvl="1"/>
            <a:r>
              <a:rPr lang="en-US" dirty="0"/>
              <a:t>Ease of updating</a:t>
            </a:r>
          </a:p>
          <a:p>
            <a:pPr lvl="1"/>
            <a:r>
              <a:rPr lang="en-US" dirty="0"/>
              <a:t>Accuracy</a:t>
            </a:r>
          </a:p>
          <a:p>
            <a:pPr lvl="1"/>
            <a:r>
              <a:rPr lang="en-US" dirty="0"/>
              <a:t>Security</a:t>
            </a:r>
          </a:p>
          <a:p>
            <a:pPr lvl="1"/>
            <a:r>
              <a:rPr lang="en-US" dirty="0"/>
              <a:t>Redundancy</a:t>
            </a:r>
          </a:p>
          <a:p>
            <a:pPr lvl="1"/>
            <a:r>
              <a:rPr lang="en-US" dirty="0"/>
              <a:t>Importance</a:t>
            </a:r>
          </a:p>
        </p:txBody>
      </p:sp>
      <p:sp>
        <p:nvSpPr>
          <p:cNvPr id="4" name="Title 3"/>
          <p:cNvSpPr>
            <a:spLocks noGrp="1"/>
          </p:cNvSpPr>
          <p:nvPr>
            <p:ph type="title"/>
          </p:nvPr>
        </p:nvSpPr>
        <p:spPr/>
        <p:txBody>
          <a:bodyPr/>
          <a:lstStyle/>
          <a:p>
            <a:r>
              <a:rPr lang="en-US" dirty="0"/>
              <a:t>Storage vs. Management (2)</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3612" y="3352800"/>
            <a:ext cx="3134069" cy="2381892"/>
          </a:xfrm>
          <a:prstGeom prst="rect">
            <a:avLst/>
          </a:prstGeom>
        </p:spPr>
      </p:pic>
    </p:spTree>
    <p:extLst>
      <p:ext uri="{BB962C8B-B14F-4D97-AF65-F5344CB8AC3E}">
        <p14:creationId xmlns:p14="http://schemas.microsoft.com/office/powerpoint/2010/main" val="3269140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500"/>
                                        <p:tgtEl>
                                          <p:spTgt spid="3">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8</a:t>
            </a:fld>
            <a:endParaRPr lang="en-US" dirty="0"/>
          </a:p>
        </p:txBody>
      </p:sp>
      <p:sp>
        <p:nvSpPr>
          <p:cNvPr id="3" name="Content Placeholder 2"/>
          <p:cNvSpPr>
            <a:spLocks noGrp="1"/>
          </p:cNvSpPr>
          <p:nvPr>
            <p:ph idx="1"/>
          </p:nvPr>
        </p:nvSpPr>
        <p:spPr/>
        <p:txBody>
          <a:bodyPr/>
          <a:lstStyle/>
          <a:p>
            <a:r>
              <a:rPr lang="en-US" dirty="0"/>
              <a:t>A database is an </a:t>
            </a:r>
            <a:r>
              <a:rPr lang="en-US" dirty="0">
                <a:solidFill>
                  <a:schemeClr val="accent1"/>
                </a:solidFill>
              </a:rPr>
              <a:t>organized</a:t>
            </a:r>
            <a:r>
              <a:rPr lang="en-US" dirty="0"/>
              <a:t> collection of information</a:t>
            </a:r>
          </a:p>
          <a:p>
            <a:pPr lvl="1"/>
            <a:r>
              <a:rPr lang="en-US" dirty="0"/>
              <a:t>It imposes </a:t>
            </a:r>
            <a:r>
              <a:rPr lang="en-US" dirty="0">
                <a:solidFill>
                  <a:schemeClr val="accent1"/>
                </a:solidFill>
              </a:rPr>
              <a:t>rules</a:t>
            </a:r>
            <a:r>
              <a:rPr lang="en-US" dirty="0"/>
              <a:t> on the contained data</a:t>
            </a:r>
          </a:p>
          <a:p>
            <a:pPr lvl="1"/>
            <a:r>
              <a:rPr lang="en-US" dirty="0"/>
              <a:t>Relational storage first proposed by Edgar Codd in 1970</a:t>
            </a:r>
          </a:p>
          <a:p>
            <a:pPr>
              <a:spcBef>
                <a:spcPts val="2400"/>
              </a:spcBef>
            </a:pPr>
            <a:r>
              <a:rPr lang="en-US" dirty="0"/>
              <a:t>A </a:t>
            </a:r>
            <a:r>
              <a:rPr lang="en-US" dirty="0">
                <a:solidFill>
                  <a:schemeClr val="accent1"/>
                </a:solidFill>
              </a:rPr>
              <a:t>R</a:t>
            </a:r>
            <a:r>
              <a:rPr lang="en-US" dirty="0"/>
              <a:t>elational </a:t>
            </a:r>
            <a:r>
              <a:rPr lang="en-US" dirty="0">
                <a:solidFill>
                  <a:schemeClr val="accent1"/>
                </a:solidFill>
              </a:rPr>
              <a:t>D</a:t>
            </a:r>
            <a:r>
              <a:rPr lang="en-US" dirty="0"/>
              <a:t>ata </a:t>
            </a:r>
            <a:r>
              <a:rPr lang="en-US" dirty="0">
                <a:solidFill>
                  <a:schemeClr val="accent1"/>
                </a:solidFill>
              </a:rPr>
              <a:t>B</a:t>
            </a:r>
            <a:r>
              <a:rPr lang="en-US" dirty="0"/>
              <a:t>ase </a:t>
            </a:r>
            <a:r>
              <a:rPr lang="en-US" dirty="0">
                <a:solidFill>
                  <a:schemeClr val="accent1"/>
                </a:solidFill>
              </a:rPr>
              <a:t>M</a:t>
            </a:r>
            <a:r>
              <a:rPr lang="en-US" dirty="0"/>
              <a:t>anagement </a:t>
            </a:r>
            <a:r>
              <a:rPr lang="en-US" dirty="0">
                <a:solidFill>
                  <a:schemeClr val="accent1"/>
                </a:solidFill>
              </a:rPr>
              <a:t>S</a:t>
            </a:r>
            <a:r>
              <a:rPr lang="en-US" dirty="0"/>
              <a:t>ystem provides tools to </a:t>
            </a:r>
            <a:r>
              <a:rPr lang="en-US" dirty="0">
                <a:solidFill>
                  <a:schemeClr val="accent1"/>
                </a:solidFill>
              </a:rPr>
              <a:t>manage</a:t>
            </a:r>
            <a:r>
              <a:rPr lang="en-US" dirty="0"/>
              <a:t> the database</a:t>
            </a:r>
          </a:p>
          <a:p>
            <a:pPr lvl="1"/>
            <a:r>
              <a:rPr lang="en-US" dirty="0"/>
              <a:t>It </a:t>
            </a:r>
            <a:r>
              <a:rPr lang="en-US" dirty="0">
                <a:solidFill>
                  <a:schemeClr val="accent1"/>
                </a:solidFill>
              </a:rPr>
              <a:t>parses requests </a:t>
            </a:r>
            <a:r>
              <a:rPr lang="en-US" dirty="0"/>
              <a:t>from the user and takes the </a:t>
            </a:r>
            <a:r>
              <a:rPr lang="en-US" dirty="0">
                <a:solidFill>
                  <a:schemeClr val="accent1"/>
                </a:solidFill>
              </a:rPr>
              <a:t>appropriate</a:t>
            </a:r>
            <a:r>
              <a:rPr lang="en-US" dirty="0"/>
              <a:t> action</a:t>
            </a:r>
          </a:p>
          <a:p>
            <a:pPr lvl="1"/>
            <a:r>
              <a:rPr lang="en-US" dirty="0"/>
              <a:t>The user doesn't have direct access to the stored data</a:t>
            </a:r>
          </a:p>
        </p:txBody>
      </p:sp>
      <p:sp>
        <p:nvSpPr>
          <p:cNvPr id="4" name="Title 3"/>
          <p:cNvSpPr>
            <a:spLocks noGrp="1"/>
          </p:cNvSpPr>
          <p:nvPr>
            <p:ph type="title"/>
          </p:nvPr>
        </p:nvSpPr>
        <p:spPr/>
        <p:txBody>
          <a:bodyPr/>
          <a:lstStyle/>
          <a:p>
            <a:r>
              <a:rPr lang="en-US" dirty="0"/>
              <a:t>Databases and RDBMS</a:t>
            </a:r>
          </a:p>
        </p:txBody>
      </p:sp>
    </p:spTree>
    <p:extLst>
      <p:ext uri="{BB962C8B-B14F-4D97-AF65-F5344CB8AC3E}">
        <p14:creationId xmlns:p14="http://schemas.microsoft.com/office/powerpoint/2010/main" val="205402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Database Engine</a:t>
            </a:r>
          </a:p>
        </p:txBody>
      </p:sp>
      <p:sp>
        <p:nvSpPr>
          <p:cNvPr id="6" name="Text Placeholder 5"/>
          <p:cNvSpPr>
            <a:spLocks noGrp="1"/>
          </p:cNvSpPr>
          <p:nvPr>
            <p:ph type="body" idx="1"/>
          </p:nvPr>
        </p:nvSpPr>
        <p:spPr/>
        <p:txBody>
          <a:bodyPr/>
          <a:lstStyle/>
          <a:p>
            <a:endParaRPr lang="en-US"/>
          </a:p>
        </p:txBody>
      </p:sp>
      <p:grpSp>
        <p:nvGrpSpPr>
          <p:cNvPr id="9" name="Group 8"/>
          <p:cNvGrpSpPr/>
          <p:nvPr/>
        </p:nvGrpSpPr>
        <p:grpSpPr>
          <a:xfrm>
            <a:off x="4449606" y="685800"/>
            <a:ext cx="4159406" cy="4184495"/>
            <a:chOff x="3878107" y="914400"/>
            <a:chExt cx="4159406" cy="4184495"/>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1313" y="914400"/>
              <a:ext cx="3886200" cy="388620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746218">
              <a:off x="3732212" y="2503574"/>
              <a:ext cx="2741216" cy="2449426"/>
            </a:xfrm>
            <a:prstGeom prst="rect">
              <a:avLst/>
            </a:prstGeom>
          </p:spPr>
        </p:pic>
      </p:grpSp>
    </p:spTree>
    <p:extLst>
      <p:ext uri="{BB962C8B-B14F-4D97-AF65-F5344CB8AC3E}">
        <p14:creationId xmlns:p14="http://schemas.microsoft.com/office/powerpoint/2010/main" val="2412290699"/>
      </p:ext>
    </p:extLst>
  </p:cSld>
  <p:clrMapOvr>
    <a:masterClrMapping/>
  </p:clrMapOvr>
</p:sld>
</file>

<file path=ppt/theme/theme1.xml><?xml version="1.0" encoding="utf-8"?>
<a:theme xmlns:a="http://schemas.openxmlformats.org/drawingml/2006/main" name="SoftUni 16x9">
  <a:themeElements>
    <a:clrScheme name="Custom 1">
      <a:dk1>
        <a:sysClr val="windowText" lastClr="000000"/>
      </a:dk1>
      <a:lt1>
        <a:sysClr val="window" lastClr="FFFFFF"/>
      </a:lt1>
      <a:dk2>
        <a:srgbClr val="D9D5C7"/>
      </a:dk2>
      <a:lt2>
        <a:srgbClr val="FBEEDC"/>
      </a:lt2>
      <a:accent1>
        <a:srgbClr val="F3BE60"/>
      </a:accent1>
      <a:accent2>
        <a:srgbClr val="00B050"/>
      </a:accent2>
      <a:accent3>
        <a:srgbClr val="3BABFF"/>
      </a:accent3>
      <a:accent4>
        <a:srgbClr val="7030A0"/>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Software-University-Foundation</Template>
  <TotalTime>1932</TotalTime>
  <Words>1747</Words>
  <Application>Microsoft Office PowerPoint</Application>
  <PresentationFormat>Custom</PresentationFormat>
  <Paragraphs>413</Paragraphs>
  <Slides>31</Slides>
  <Notes>11</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Consolas</vt:lpstr>
      <vt:lpstr>Wingdings</vt:lpstr>
      <vt:lpstr>Wingdings 2</vt:lpstr>
      <vt:lpstr>SoftUni 16x9</vt:lpstr>
      <vt:lpstr>Introduction to Databases</vt:lpstr>
      <vt:lpstr>Table of Contents</vt:lpstr>
      <vt:lpstr>Questions</vt:lpstr>
      <vt:lpstr>Data Management</vt:lpstr>
      <vt:lpstr>Storage vs. Management</vt:lpstr>
      <vt:lpstr>Storage vs. Management</vt:lpstr>
      <vt:lpstr>Storage vs. Management (2)</vt:lpstr>
      <vt:lpstr>Databases and RDBMS</vt:lpstr>
      <vt:lpstr>Database Engine</vt:lpstr>
      <vt:lpstr>Database Engine Flow</vt:lpstr>
      <vt:lpstr>Top Database Engines</vt:lpstr>
      <vt:lpstr>Download Clients &amp; Servers</vt:lpstr>
      <vt:lpstr>SQL Server Architecture</vt:lpstr>
      <vt:lpstr>Database Table Elements</vt:lpstr>
      <vt:lpstr>Structured Query Language</vt:lpstr>
      <vt:lpstr>Engine’s Behavior</vt:lpstr>
      <vt:lpstr>Table Relationships</vt:lpstr>
      <vt:lpstr>Why Split Related Data?</vt:lpstr>
      <vt:lpstr>Related Tables</vt:lpstr>
      <vt:lpstr>E/R Diagrams</vt:lpstr>
      <vt:lpstr>Programmability</vt:lpstr>
      <vt:lpstr>Indices</vt:lpstr>
      <vt:lpstr>Views</vt:lpstr>
      <vt:lpstr>Procedures, Functions and Triggers</vt:lpstr>
      <vt:lpstr>Procedures</vt:lpstr>
      <vt:lpstr>Functions</vt:lpstr>
      <vt:lpstr>Triggers</vt:lpstr>
      <vt:lpstr>Summary</vt:lpstr>
      <vt:lpstr>Introduction to Databases</vt:lpstr>
      <vt:lpstr>License</vt:lpstr>
      <vt:lpstr>Free Trainings @ Software University</vt:lpstr>
    </vt:vector>
  </TitlesOfParts>
  <Manager/>
  <Company>Software University (SoftUni)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University</dc:title>
  <dc:subject>Software Development Course</dc:subject>
  <dc:creator>Software University Foundation</dc:creator>
  <cp:keywords>Databases, SQL, programming, SoftUni, Software University, programming, software development, software engineering, course, database systems</cp:keywords>
  <dc:description>Software University Foundation - http://softuni.org</dc:description>
  <cp:lastModifiedBy>Viktor Kostadinov</cp:lastModifiedBy>
  <cp:revision>84</cp:revision>
  <dcterms:created xsi:type="dcterms:W3CDTF">2014-01-02T17:00:34Z</dcterms:created>
  <dcterms:modified xsi:type="dcterms:W3CDTF">2017-01-16T11:50:48Z</dcterms:modified>
  <cp:category>db;databases;sql;programming;computer programming;software development</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